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Poppins" panose="00000500000000000000" pitchFamily="2" charset="0"/>
      <p:regular r:id="rId12"/>
    </p:embeddedFont>
    <p:embeddedFont>
      <p:font typeface="Poppins Bold" panose="020B0604020202020204" charset="0"/>
      <p:regular r:id="rId13"/>
    </p:embeddedFont>
    <p:embeddedFont>
      <p:font typeface="Poppins Semi-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272" y="-30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9.svg"/><Relationship Id="rId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8.svg"/><Relationship Id="rId9" Type="http://schemas.openxmlformats.org/officeDocument/2006/relationships/image" Target="../media/image17.png"/><Relationship Id="rId1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jpeg"/><Relationship Id="rId10" Type="http://schemas.openxmlformats.org/officeDocument/2006/relationships/hyperlink" Target="mailto:cie@vjim.edu.in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341491" y="6051085"/>
            <a:ext cx="24520492" cy="4402586"/>
          </a:xfrm>
          <a:custGeom>
            <a:avLst/>
            <a:gdLst/>
            <a:ahLst/>
            <a:cxnLst/>
            <a:rect l="l" t="t" r="r" b="b"/>
            <a:pathLst>
              <a:path w="24520492" h="4402586">
                <a:moveTo>
                  <a:pt x="24520492" y="0"/>
                </a:moveTo>
                <a:lnTo>
                  <a:pt x="0" y="0"/>
                </a:lnTo>
                <a:lnTo>
                  <a:pt x="0" y="4402586"/>
                </a:lnTo>
                <a:lnTo>
                  <a:pt x="24520492" y="4402586"/>
                </a:lnTo>
                <a:lnTo>
                  <a:pt x="24520492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-1168322">
            <a:off x="-591160" y="-1840415"/>
            <a:ext cx="7434779" cy="15382828"/>
            <a:chOff x="0" y="0"/>
            <a:chExt cx="1958131" cy="40514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58131" cy="4051444"/>
            </a:xfrm>
            <a:custGeom>
              <a:avLst/>
              <a:gdLst/>
              <a:ahLst/>
              <a:cxnLst/>
              <a:rect l="l" t="t" r="r" b="b"/>
              <a:pathLst>
                <a:path w="1958131" h="4051444">
                  <a:moveTo>
                    <a:pt x="0" y="0"/>
                  </a:moveTo>
                  <a:lnTo>
                    <a:pt x="1958131" y="0"/>
                  </a:lnTo>
                  <a:lnTo>
                    <a:pt x="1958131" y="4051444"/>
                  </a:lnTo>
                  <a:lnTo>
                    <a:pt x="0" y="4051444"/>
                  </a:lnTo>
                  <a:close/>
                </a:path>
              </a:pathLst>
            </a:custGeom>
            <a:solidFill>
              <a:srgbClr val="209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958131" cy="410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6579275">
            <a:off x="-3647729" y="4649456"/>
            <a:ext cx="13353097" cy="404258"/>
          </a:xfrm>
          <a:custGeom>
            <a:avLst/>
            <a:gdLst/>
            <a:ahLst/>
            <a:cxnLst/>
            <a:rect l="l" t="t" r="r" b="b"/>
            <a:pathLst>
              <a:path w="13353097" h="404258">
                <a:moveTo>
                  <a:pt x="0" y="0"/>
                </a:moveTo>
                <a:lnTo>
                  <a:pt x="13353096" y="0"/>
                </a:lnTo>
                <a:lnTo>
                  <a:pt x="13353096" y="404258"/>
                </a:lnTo>
                <a:lnTo>
                  <a:pt x="0" y="404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4339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 rot="-1168322">
            <a:off x="-4404526" y="-1840415"/>
            <a:ext cx="7434779" cy="15382828"/>
            <a:chOff x="0" y="0"/>
            <a:chExt cx="1958131" cy="40514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58131" cy="4051444"/>
            </a:xfrm>
            <a:custGeom>
              <a:avLst/>
              <a:gdLst/>
              <a:ahLst/>
              <a:cxnLst/>
              <a:rect l="l" t="t" r="r" b="b"/>
              <a:pathLst>
                <a:path w="1958131" h="4051444">
                  <a:moveTo>
                    <a:pt x="0" y="0"/>
                  </a:moveTo>
                  <a:lnTo>
                    <a:pt x="1958131" y="0"/>
                  </a:lnTo>
                  <a:lnTo>
                    <a:pt x="1958131" y="4051444"/>
                  </a:lnTo>
                  <a:lnTo>
                    <a:pt x="0" y="4051444"/>
                  </a:lnTo>
                  <a:close/>
                </a:path>
              </a:pathLst>
            </a:custGeom>
            <a:solidFill>
              <a:srgbClr val="39515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958131" cy="410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097618" y="1949199"/>
            <a:ext cx="6973020" cy="7363621"/>
            <a:chOff x="0" y="0"/>
            <a:chExt cx="5960491" cy="6294374"/>
          </a:xfrm>
        </p:grpSpPr>
        <p:sp>
          <p:nvSpPr>
            <p:cNvPr id="11" name="Freeform 11"/>
            <p:cNvSpPr/>
            <p:nvPr/>
          </p:nvSpPr>
          <p:spPr>
            <a:xfrm>
              <a:off x="0" y="-44"/>
              <a:ext cx="5960480" cy="6294418"/>
            </a:xfrm>
            <a:custGeom>
              <a:avLst/>
              <a:gdLst/>
              <a:ahLst/>
              <a:cxnLst/>
              <a:rect l="l" t="t" r="r" b="b"/>
              <a:pathLst>
                <a:path w="5960480" h="6294418">
                  <a:moveTo>
                    <a:pt x="4226814" y="1119549"/>
                  </a:moveTo>
                  <a:cubicBezTo>
                    <a:pt x="4173601" y="967911"/>
                    <a:pt x="4001770" y="815892"/>
                    <a:pt x="3844798" y="781729"/>
                  </a:cubicBezTo>
                  <a:lnTo>
                    <a:pt x="285369" y="6521"/>
                  </a:lnTo>
                  <a:cubicBezTo>
                    <a:pt x="128397" y="-27642"/>
                    <a:pt x="0" y="75863"/>
                    <a:pt x="0" y="236518"/>
                  </a:cubicBezTo>
                  <a:lnTo>
                    <a:pt x="0" y="6002318"/>
                  </a:lnTo>
                  <a:cubicBezTo>
                    <a:pt x="0" y="6162973"/>
                    <a:pt x="131445" y="6294418"/>
                    <a:pt x="292100" y="6294418"/>
                  </a:cubicBezTo>
                  <a:lnTo>
                    <a:pt x="5749544" y="6294418"/>
                  </a:lnTo>
                  <a:cubicBezTo>
                    <a:pt x="5910199" y="6294418"/>
                    <a:pt x="5998083" y="6170339"/>
                    <a:pt x="5944997" y="6018828"/>
                  </a:cubicBezTo>
                  <a:lnTo>
                    <a:pt x="4226814" y="1119549"/>
                  </a:lnTo>
                  <a:close/>
                </a:path>
              </a:pathLst>
            </a:custGeom>
            <a:blipFill>
              <a:blip r:embed="rId5"/>
              <a:stretch>
                <a:fillRect l="-13929" t="-14669" b="-47259"/>
              </a:stretch>
            </a:blipFill>
            <a:ln w="1143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 rot="-1168322">
            <a:off x="4937715" y="-2713330"/>
            <a:ext cx="887655" cy="8696949"/>
            <a:chOff x="0" y="0"/>
            <a:chExt cx="233786" cy="22905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3786" cy="2290554"/>
            </a:xfrm>
            <a:custGeom>
              <a:avLst/>
              <a:gdLst/>
              <a:ahLst/>
              <a:cxnLst/>
              <a:rect l="l" t="t" r="r" b="b"/>
              <a:pathLst>
                <a:path w="233786" h="2290554">
                  <a:moveTo>
                    <a:pt x="0" y="0"/>
                  </a:moveTo>
                  <a:lnTo>
                    <a:pt x="233786" y="0"/>
                  </a:lnTo>
                  <a:lnTo>
                    <a:pt x="233786" y="2290554"/>
                  </a:lnTo>
                  <a:lnTo>
                    <a:pt x="0" y="2290554"/>
                  </a:lnTo>
                  <a:close/>
                </a:path>
              </a:pathLst>
            </a:custGeom>
            <a:gradFill rotWithShape="1">
              <a:gsLst>
                <a:gs pos="0">
                  <a:srgbClr val="20989B">
                    <a:alpha val="100000"/>
                  </a:srgbClr>
                </a:gs>
                <a:gs pos="50000">
                  <a:srgbClr val="C3FEFF">
                    <a:alpha val="50500"/>
                  </a:srgbClr>
                </a:gs>
                <a:gs pos="100000">
                  <a:srgbClr val="F9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33786" cy="2347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168322">
            <a:off x="7299902" y="5618795"/>
            <a:ext cx="887655" cy="5600547"/>
            <a:chOff x="0" y="0"/>
            <a:chExt cx="233786" cy="14750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3786" cy="1475041"/>
            </a:xfrm>
            <a:custGeom>
              <a:avLst/>
              <a:gdLst/>
              <a:ahLst/>
              <a:cxnLst/>
              <a:rect l="l" t="t" r="r" b="b"/>
              <a:pathLst>
                <a:path w="233786" h="1475041">
                  <a:moveTo>
                    <a:pt x="0" y="0"/>
                  </a:moveTo>
                  <a:lnTo>
                    <a:pt x="233786" y="0"/>
                  </a:lnTo>
                  <a:lnTo>
                    <a:pt x="233786" y="1475041"/>
                  </a:lnTo>
                  <a:lnTo>
                    <a:pt x="0" y="1475041"/>
                  </a:lnTo>
                  <a:close/>
                </a:path>
              </a:pathLst>
            </a:custGeom>
            <a:gradFill rotWithShape="1">
              <a:gsLst>
                <a:gs pos="0">
                  <a:srgbClr val="F9FFFF">
                    <a:alpha val="0"/>
                  </a:srgbClr>
                </a:gs>
                <a:gs pos="50000">
                  <a:srgbClr val="C3FEFF">
                    <a:alpha val="50500"/>
                  </a:srgbClr>
                </a:gs>
                <a:gs pos="100000">
                  <a:srgbClr val="2098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233786" cy="1532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22406" y="8252378"/>
            <a:ext cx="1014510" cy="1005922"/>
          </a:xfrm>
          <a:custGeom>
            <a:avLst/>
            <a:gdLst/>
            <a:ahLst/>
            <a:cxnLst/>
            <a:rect l="l" t="t" r="r" b="b"/>
            <a:pathLst>
              <a:path w="1014510" h="1005922">
                <a:moveTo>
                  <a:pt x="0" y="0"/>
                </a:moveTo>
                <a:lnTo>
                  <a:pt x="1014510" y="0"/>
                </a:lnTo>
                <a:lnTo>
                  <a:pt x="1014510" y="1005922"/>
                </a:lnTo>
                <a:lnTo>
                  <a:pt x="0" y="10059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06388" r="-10315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2631539" y="1080376"/>
            <a:ext cx="1764021" cy="1764021"/>
          </a:xfrm>
          <a:custGeom>
            <a:avLst/>
            <a:gdLst/>
            <a:ahLst/>
            <a:cxnLst/>
            <a:rect l="l" t="t" r="r" b="b"/>
            <a:pathLst>
              <a:path w="1764021" h="1764021">
                <a:moveTo>
                  <a:pt x="0" y="0"/>
                </a:moveTo>
                <a:lnTo>
                  <a:pt x="1764021" y="0"/>
                </a:lnTo>
                <a:lnTo>
                  <a:pt x="1764021" y="1764020"/>
                </a:lnTo>
                <a:lnTo>
                  <a:pt x="0" y="17640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4953811" y="5004084"/>
            <a:ext cx="4591447" cy="4583099"/>
          </a:xfrm>
          <a:custGeom>
            <a:avLst/>
            <a:gdLst/>
            <a:ahLst/>
            <a:cxnLst/>
            <a:rect l="l" t="t" r="r" b="b"/>
            <a:pathLst>
              <a:path w="4591447" h="4583099">
                <a:moveTo>
                  <a:pt x="0" y="0"/>
                </a:moveTo>
                <a:lnTo>
                  <a:pt x="4591448" y="0"/>
                </a:lnTo>
                <a:lnTo>
                  <a:pt x="4591448" y="4583100"/>
                </a:lnTo>
                <a:lnTo>
                  <a:pt x="0" y="4583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1" name="Group 21"/>
          <p:cNvGrpSpPr/>
          <p:nvPr/>
        </p:nvGrpSpPr>
        <p:grpSpPr>
          <a:xfrm>
            <a:off x="5269577" y="5332968"/>
            <a:ext cx="3925332" cy="392533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9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505087" y="5568478"/>
            <a:ext cx="3454312" cy="345431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16229" r="-6154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796516" y="1141100"/>
            <a:ext cx="11162600" cy="244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9"/>
              </a:lnSpc>
            </a:pPr>
            <a:r>
              <a:rPr lang="en-US" sz="5583" b="1" spc="-234">
                <a:solidFill>
                  <a:srgbClr val="20989B"/>
                </a:solidFill>
                <a:latin typeface="Poppins Bold"/>
                <a:ea typeface="Poppins Bold"/>
                <a:cs typeface="Poppins Bold"/>
                <a:sym typeface="Poppins Bold"/>
              </a:rPr>
              <a:t>A SINGLE SPARK CAN IGNITE THE BLAZE OF INNOVATION</a:t>
            </a:r>
          </a:p>
          <a:p>
            <a:pPr algn="just">
              <a:lnSpc>
                <a:spcPts val="6184"/>
              </a:lnSpc>
            </a:pPr>
            <a:endParaRPr lang="en-US" sz="5583" b="1" spc="-234">
              <a:solidFill>
                <a:srgbClr val="20989B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3235757" y="4048346"/>
            <a:ext cx="5279290" cy="955738"/>
            <a:chOff x="0" y="0"/>
            <a:chExt cx="2244865" cy="406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244865" cy="406400"/>
            </a:xfrm>
            <a:custGeom>
              <a:avLst/>
              <a:gdLst/>
              <a:ahLst/>
              <a:cxnLst/>
              <a:rect l="l" t="t" r="r" b="b"/>
              <a:pathLst>
                <a:path w="2244865" h="406400">
                  <a:moveTo>
                    <a:pt x="2041665" y="0"/>
                  </a:moveTo>
                  <a:cubicBezTo>
                    <a:pt x="2153889" y="0"/>
                    <a:pt x="2244865" y="90976"/>
                    <a:pt x="2244865" y="203200"/>
                  </a:cubicBezTo>
                  <a:cubicBezTo>
                    <a:pt x="2244865" y="315424"/>
                    <a:pt x="2153889" y="406400"/>
                    <a:pt x="20416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515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224486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233009" y="6621317"/>
            <a:ext cx="8807885" cy="163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1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Welcome, innovators and dreamers! Prepare to transform your boldest concepts into tangible success stories.</a:t>
            </a:r>
          </a:p>
          <a:p>
            <a:pPr algn="just">
              <a:lnSpc>
                <a:spcPts val="3191"/>
              </a:lnSpc>
            </a:pPr>
            <a:endParaRPr lang="en-US" sz="2799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235757" y="4147247"/>
            <a:ext cx="5279290" cy="748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6"/>
              </a:lnSpc>
            </a:pPr>
            <a:r>
              <a:rPr lang="en-US" sz="4899" b="1" spc="-20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IGNITRON 2026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515048" y="4068722"/>
            <a:ext cx="11192594" cy="1534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55"/>
              </a:lnSpc>
            </a:pPr>
            <a:r>
              <a:rPr lang="en-US" sz="5399" b="1" spc="-226">
                <a:solidFill>
                  <a:srgbClr val="20989B"/>
                </a:solidFill>
                <a:latin typeface="Poppins Bold"/>
                <a:ea typeface="Poppins Bold"/>
                <a:cs typeface="Poppins Bold"/>
                <a:sym typeface="Poppins Bold"/>
              </a:rPr>
              <a:t>: Fueling Entrepreneurial Spirit</a:t>
            </a:r>
          </a:p>
          <a:p>
            <a:pPr algn="just">
              <a:lnSpc>
                <a:spcPts val="5471"/>
              </a:lnSpc>
            </a:pPr>
            <a:endParaRPr lang="en-US" sz="5399" b="1" spc="-226">
              <a:solidFill>
                <a:srgbClr val="20989B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613765" y="5884414"/>
            <a:ext cx="24520492" cy="4402586"/>
          </a:xfrm>
          <a:custGeom>
            <a:avLst/>
            <a:gdLst/>
            <a:ahLst/>
            <a:cxnLst/>
            <a:rect l="l" t="t" r="r" b="b"/>
            <a:pathLst>
              <a:path w="24520492" h="4402586">
                <a:moveTo>
                  <a:pt x="24520492" y="0"/>
                </a:moveTo>
                <a:lnTo>
                  <a:pt x="0" y="0"/>
                </a:lnTo>
                <a:lnTo>
                  <a:pt x="0" y="4402586"/>
                </a:lnTo>
                <a:lnTo>
                  <a:pt x="24520492" y="4402586"/>
                </a:lnTo>
                <a:lnTo>
                  <a:pt x="24520492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-1168322">
            <a:off x="-1261147" y="-2353323"/>
            <a:ext cx="7434779" cy="15382828"/>
            <a:chOff x="0" y="0"/>
            <a:chExt cx="1958131" cy="40514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58131" cy="4051444"/>
            </a:xfrm>
            <a:custGeom>
              <a:avLst/>
              <a:gdLst/>
              <a:ahLst/>
              <a:cxnLst/>
              <a:rect l="l" t="t" r="r" b="b"/>
              <a:pathLst>
                <a:path w="1958131" h="4051444">
                  <a:moveTo>
                    <a:pt x="0" y="0"/>
                  </a:moveTo>
                  <a:lnTo>
                    <a:pt x="1958131" y="0"/>
                  </a:lnTo>
                  <a:lnTo>
                    <a:pt x="1958131" y="4051444"/>
                  </a:lnTo>
                  <a:lnTo>
                    <a:pt x="0" y="4051444"/>
                  </a:lnTo>
                  <a:close/>
                </a:path>
              </a:pathLst>
            </a:custGeom>
            <a:solidFill>
              <a:srgbClr val="209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958131" cy="410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6579275">
            <a:off x="-4290887" y="4649456"/>
            <a:ext cx="13353097" cy="404258"/>
          </a:xfrm>
          <a:custGeom>
            <a:avLst/>
            <a:gdLst/>
            <a:ahLst/>
            <a:cxnLst/>
            <a:rect l="l" t="t" r="r" b="b"/>
            <a:pathLst>
              <a:path w="13353097" h="404258">
                <a:moveTo>
                  <a:pt x="0" y="0"/>
                </a:moveTo>
                <a:lnTo>
                  <a:pt x="13353097" y="0"/>
                </a:lnTo>
                <a:lnTo>
                  <a:pt x="13353097" y="404258"/>
                </a:lnTo>
                <a:lnTo>
                  <a:pt x="0" y="404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4339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 rot="-1168322">
            <a:off x="-5047683" y="-1840415"/>
            <a:ext cx="7434779" cy="15382828"/>
            <a:chOff x="0" y="0"/>
            <a:chExt cx="1958131" cy="40514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58131" cy="4051444"/>
            </a:xfrm>
            <a:custGeom>
              <a:avLst/>
              <a:gdLst/>
              <a:ahLst/>
              <a:cxnLst/>
              <a:rect l="l" t="t" r="r" b="b"/>
              <a:pathLst>
                <a:path w="1958131" h="4051444">
                  <a:moveTo>
                    <a:pt x="0" y="0"/>
                  </a:moveTo>
                  <a:lnTo>
                    <a:pt x="1958131" y="0"/>
                  </a:lnTo>
                  <a:lnTo>
                    <a:pt x="1958131" y="4051444"/>
                  </a:lnTo>
                  <a:lnTo>
                    <a:pt x="0" y="4051444"/>
                  </a:lnTo>
                  <a:close/>
                </a:path>
              </a:pathLst>
            </a:custGeom>
            <a:solidFill>
              <a:srgbClr val="39515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958131" cy="410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168322">
            <a:off x="4267728" y="-3226237"/>
            <a:ext cx="887655" cy="8696949"/>
            <a:chOff x="0" y="0"/>
            <a:chExt cx="233786" cy="22905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3786" cy="2290554"/>
            </a:xfrm>
            <a:custGeom>
              <a:avLst/>
              <a:gdLst/>
              <a:ahLst/>
              <a:cxnLst/>
              <a:rect l="l" t="t" r="r" b="b"/>
              <a:pathLst>
                <a:path w="233786" h="2290554">
                  <a:moveTo>
                    <a:pt x="0" y="0"/>
                  </a:moveTo>
                  <a:lnTo>
                    <a:pt x="233786" y="0"/>
                  </a:lnTo>
                  <a:lnTo>
                    <a:pt x="233786" y="2290554"/>
                  </a:lnTo>
                  <a:lnTo>
                    <a:pt x="0" y="2290554"/>
                  </a:lnTo>
                  <a:close/>
                </a:path>
              </a:pathLst>
            </a:custGeom>
            <a:gradFill rotWithShape="1">
              <a:gsLst>
                <a:gs pos="0">
                  <a:srgbClr val="20989B">
                    <a:alpha val="100000"/>
                  </a:srgbClr>
                </a:gs>
                <a:gs pos="50000">
                  <a:srgbClr val="C3FEFF">
                    <a:alpha val="50500"/>
                  </a:srgbClr>
                </a:gs>
                <a:gs pos="100000">
                  <a:srgbClr val="F9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33786" cy="2347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82216" y="753134"/>
            <a:ext cx="1764021" cy="1764021"/>
          </a:xfrm>
          <a:custGeom>
            <a:avLst/>
            <a:gdLst/>
            <a:ahLst/>
            <a:cxnLst/>
            <a:rect l="l" t="t" r="r" b="b"/>
            <a:pathLst>
              <a:path w="1764021" h="1764021">
                <a:moveTo>
                  <a:pt x="0" y="0"/>
                </a:moveTo>
                <a:lnTo>
                  <a:pt x="1764021" y="0"/>
                </a:lnTo>
                <a:lnTo>
                  <a:pt x="1764021" y="1764021"/>
                </a:lnTo>
                <a:lnTo>
                  <a:pt x="0" y="17640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4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4" name="Group 14"/>
          <p:cNvGrpSpPr/>
          <p:nvPr/>
        </p:nvGrpSpPr>
        <p:grpSpPr>
          <a:xfrm rot="-1168322">
            <a:off x="7044517" y="6809470"/>
            <a:ext cx="887655" cy="5600547"/>
            <a:chOff x="0" y="0"/>
            <a:chExt cx="233786" cy="147504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3786" cy="1475041"/>
            </a:xfrm>
            <a:custGeom>
              <a:avLst/>
              <a:gdLst/>
              <a:ahLst/>
              <a:cxnLst/>
              <a:rect l="l" t="t" r="r" b="b"/>
              <a:pathLst>
                <a:path w="233786" h="1475041">
                  <a:moveTo>
                    <a:pt x="0" y="0"/>
                  </a:moveTo>
                  <a:lnTo>
                    <a:pt x="233786" y="0"/>
                  </a:lnTo>
                  <a:lnTo>
                    <a:pt x="233786" y="1475041"/>
                  </a:lnTo>
                  <a:lnTo>
                    <a:pt x="0" y="1475041"/>
                  </a:lnTo>
                  <a:close/>
                </a:path>
              </a:pathLst>
            </a:custGeom>
            <a:gradFill rotWithShape="1">
              <a:gsLst>
                <a:gs pos="0">
                  <a:srgbClr val="F9FFFF">
                    <a:alpha val="0"/>
                  </a:srgbClr>
                </a:gs>
                <a:gs pos="50000">
                  <a:srgbClr val="C3FEFF">
                    <a:alpha val="50500"/>
                  </a:srgbClr>
                </a:gs>
                <a:gs pos="100000">
                  <a:srgbClr val="2098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233786" cy="1532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35358" y="7790721"/>
            <a:ext cx="7670803" cy="1453079"/>
            <a:chOff x="0" y="0"/>
            <a:chExt cx="2020294" cy="38270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20294" cy="382704"/>
            </a:xfrm>
            <a:custGeom>
              <a:avLst/>
              <a:gdLst/>
              <a:ahLst/>
              <a:cxnLst/>
              <a:rect l="l" t="t" r="r" b="b"/>
              <a:pathLst>
                <a:path w="2020294" h="382704">
                  <a:moveTo>
                    <a:pt x="51473" y="0"/>
                  </a:moveTo>
                  <a:lnTo>
                    <a:pt x="1968821" y="0"/>
                  </a:lnTo>
                  <a:cubicBezTo>
                    <a:pt x="1997249" y="0"/>
                    <a:pt x="2020294" y="23045"/>
                    <a:pt x="2020294" y="51473"/>
                  </a:cubicBezTo>
                  <a:lnTo>
                    <a:pt x="2020294" y="331231"/>
                  </a:lnTo>
                  <a:cubicBezTo>
                    <a:pt x="2020294" y="359659"/>
                    <a:pt x="1997249" y="382704"/>
                    <a:pt x="1968821" y="382704"/>
                  </a:cubicBezTo>
                  <a:lnTo>
                    <a:pt x="51473" y="382704"/>
                  </a:lnTo>
                  <a:cubicBezTo>
                    <a:pt x="23045" y="382704"/>
                    <a:pt x="0" y="359659"/>
                    <a:pt x="0" y="331231"/>
                  </a:cubicBezTo>
                  <a:lnTo>
                    <a:pt x="0" y="51473"/>
                  </a:lnTo>
                  <a:cubicBezTo>
                    <a:pt x="0" y="23045"/>
                    <a:pt x="23045" y="0"/>
                    <a:pt x="51473" y="0"/>
                  </a:cubicBezTo>
                  <a:close/>
                </a:path>
              </a:pathLst>
            </a:custGeom>
            <a:solidFill>
              <a:srgbClr val="45B2B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2020294" cy="439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3923470"/>
            <a:ext cx="3968110" cy="3855058"/>
            <a:chOff x="0" y="0"/>
            <a:chExt cx="1045099" cy="101532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45099" cy="1015324"/>
            </a:xfrm>
            <a:custGeom>
              <a:avLst/>
              <a:gdLst/>
              <a:ahLst/>
              <a:cxnLst/>
              <a:rect l="l" t="t" r="r" b="b"/>
              <a:pathLst>
                <a:path w="1045099" h="1015324">
                  <a:moveTo>
                    <a:pt x="0" y="0"/>
                  </a:moveTo>
                  <a:lnTo>
                    <a:pt x="1045099" y="0"/>
                  </a:lnTo>
                  <a:lnTo>
                    <a:pt x="1045099" y="1015324"/>
                  </a:lnTo>
                  <a:lnTo>
                    <a:pt x="0" y="1015324"/>
                  </a:lnTo>
                  <a:close/>
                </a:path>
              </a:pathLst>
            </a:custGeom>
            <a:solidFill>
              <a:srgbClr val="0F828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045099" cy="1072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05039" y="4276697"/>
            <a:ext cx="3215433" cy="321543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109610" y="2210394"/>
            <a:ext cx="13934126" cy="3291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58"/>
              </a:lnSpc>
            </a:pPr>
            <a:r>
              <a:rPr lang="en-US" sz="3237" b="1" spc="-135">
                <a:solidFill>
                  <a:srgbClr val="39515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Student Coordinators</a:t>
            </a:r>
          </a:p>
          <a:p>
            <a:pPr algn="just">
              <a:lnSpc>
                <a:spcPts val="3658"/>
              </a:lnSpc>
            </a:pPr>
            <a:r>
              <a:rPr lang="en-US" sz="3237" spc="-135">
                <a:solidFill>
                  <a:srgbClr val="39515A"/>
                </a:solidFill>
                <a:latin typeface="Poppins"/>
                <a:ea typeface="Poppins"/>
                <a:cs typeface="Poppins"/>
                <a:sym typeface="Poppins"/>
              </a:rPr>
              <a:t>Sri Vatsava                 9392067800</a:t>
            </a:r>
          </a:p>
          <a:p>
            <a:pPr algn="just">
              <a:lnSpc>
                <a:spcPts val="3658"/>
              </a:lnSpc>
            </a:pPr>
            <a:r>
              <a:rPr lang="en-US" sz="3237" spc="-135">
                <a:solidFill>
                  <a:srgbClr val="39515A"/>
                </a:solidFill>
                <a:latin typeface="Poppins"/>
                <a:ea typeface="Poppins"/>
                <a:cs typeface="Poppins"/>
                <a:sym typeface="Poppins"/>
              </a:rPr>
              <a:t>G.Anusree                   9502211025</a:t>
            </a:r>
          </a:p>
          <a:p>
            <a:pPr algn="just">
              <a:lnSpc>
                <a:spcPts val="3658"/>
              </a:lnSpc>
            </a:pPr>
            <a:r>
              <a:rPr lang="en-US" sz="3237" spc="-135">
                <a:solidFill>
                  <a:srgbClr val="39515A"/>
                </a:solidFill>
                <a:latin typeface="Poppins"/>
                <a:ea typeface="Poppins"/>
                <a:cs typeface="Poppins"/>
                <a:sym typeface="Poppins"/>
              </a:rPr>
              <a:t>T. Sai Teja                    9392067800</a:t>
            </a:r>
          </a:p>
          <a:p>
            <a:pPr algn="just">
              <a:lnSpc>
                <a:spcPts val="3658"/>
              </a:lnSpc>
            </a:pPr>
            <a:endParaRPr lang="en-US" sz="3237" spc="-135">
              <a:solidFill>
                <a:srgbClr val="39515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7500"/>
              </a:lnSpc>
            </a:pPr>
            <a:endParaRPr lang="en-US" sz="3237" spc="-135">
              <a:solidFill>
                <a:srgbClr val="39515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9144000" y="2767784"/>
            <a:ext cx="415518" cy="1285557"/>
            <a:chOff x="0" y="0"/>
            <a:chExt cx="554024" cy="171407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54024" cy="554024"/>
            </a:xfrm>
            <a:custGeom>
              <a:avLst/>
              <a:gdLst/>
              <a:ahLst/>
              <a:cxnLst/>
              <a:rect l="l" t="t" r="r" b="b"/>
              <a:pathLst>
                <a:path w="554024" h="554024">
                  <a:moveTo>
                    <a:pt x="0" y="0"/>
                  </a:moveTo>
                  <a:lnTo>
                    <a:pt x="554024" y="0"/>
                  </a:lnTo>
                  <a:lnTo>
                    <a:pt x="554024" y="554024"/>
                  </a:lnTo>
                  <a:lnTo>
                    <a:pt x="0" y="554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554024"/>
              <a:ext cx="554024" cy="554024"/>
            </a:xfrm>
            <a:custGeom>
              <a:avLst/>
              <a:gdLst/>
              <a:ahLst/>
              <a:cxnLst/>
              <a:rect l="l" t="t" r="r" b="b"/>
              <a:pathLst>
                <a:path w="554024" h="554024">
                  <a:moveTo>
                    <a:pt x="0" y="0"/>
                  </a:moveTo>
                  <a:lnTo>
                    <a:pt x="554024" y="0"/>
                  </a:lnTo>
                  <a:lnTo>
                    <a:pt x="554024" y="554023"/>
                  </a:lnTo>
                  <a:lnTo>
                    <a:pt x="0" y="554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1160052"/>
              <a:ext cx="554024" cy="554024"/>
            </a:xfrm>
            <a:custGeom>
              <a:avLst/>
              <a:gdLst/>
              <a:ahLst/>
              <a:cxnLst/>
              <a:rect l="l" t="t" r="r" b="b"/>
              <a:pathLst>
                <a:path w="554024" h="554024">
                  <a:moveTo>
                    <a:pt x="0" y="0"/>
                  </a:moveTo>
                  <a:lnTo>
                    <a:pt x="554024" y="0"/>
                  </a:lnTo>
                  <a:lnTo>
                    <a:pt x="554024" y="554024"/>
                  </a:lnTo>
                  <a:lnTo>
                    <a:pt x="0" y="554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0" name="Freeform 30"/>
          <p:cNvSpPr/>
          <p:nvPr/>
        </p:nvSpPr>
        <p:spPr>
          <a:xfrm>
            <a:off x="13228723" y="328069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Freeform 31"/>
          <p:cNvSpPr/>
          <p:nvPr/>
        </p:nvSpPr>
        <p:spPr>
          <a:xfrm>
            <a:off x="11231745" y="4535052"/>
            <a:ext cx="2321148" cy="2433707"/>
          </a:xfrm>
          <a:custGeom>
            <a:avLst/>
            <a:gdLst/>
            <a:ahLst/>
            <a:cxnLst/>
            <a:rect l="l" t="t" r="r" b="b"/>
            <a:pathLst>
              <a:path w="2321148" h="2433707">
                <a:moveTo>
                  <a:pt x="0" y="0"/>
                </a:moveTo>
                <a:lnTo>
                  <a:pt x="2321148" y="0"/>
                </a:lnTo>
                <a:lnTo>
                  <a:pt x="2321148" y="2433707"/>
                </a:lnTo>
                <a:lnTo>
                  <a:pt x="0" y="24337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TextBox 32"/>
          <p:cNvSpPr txBox="1"/>
          <p:nvPr/>
        </p:nvSpPr>
        <p:spPr>
          <a:xfrm>
            <a:off x="382216" y="7978080"/>
            <a:ext cx="6686872" cy="119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0"/>
              </a:lnSpc>
            </a:pPr>
            <a:r>
              <a:rPr lang="en-US" sz="342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Registration fees Rs 1000/-</a:t>
            </a:r>
          </a:p>
          <a:p>
            <a:pPr algn="just">
              <a:lnSpc>
                <a:spcPts val="4510"/>
              </a:lnSpc>
              <a:spcBef>
                <a:spcPct val="0"/>
              </a:spcBef>
            </a:pPr>
            <a:endParaRPr lang="en-US" sz="3421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109610" y="778567"/>
            <a:ext cx="9149683" cy="1989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sz="3237" b="1" spc="-135">
                <a:solidFill>
                  <a:srgbClr val="39515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Faculty Coordinator</a:t>
            </a:r>
          </a:p>
          <a:p>
            <a:pPr algn="l">
              <a:lnSpc>
                <a:spcPts val="3658"/>
              </a:lnSpc>
            </a:pPr>
            <a:r>
              <a:rPr lang="en-US" sz="3237" spc="-135">
                <a:solidFill>
                  <a:srgbClr val="39515A"/>
                </a:solidFill>
                <a:latin typeface="Poppins"/>
                <a:ea typeface="Poppins"/>
                <a:cs typeface="Poppins"/>
                <a:sym typeface="Poppins"/>
              </a:rPr>
              <a:t>Dr. Vishal Kutchu</a:t>
            </a:r>
          </a:p>
          <a:p>
            <a:pPr algn="l">
              <a:lnSpc>
                <a:spcPts val="8065"/>
              </a:lnSpc>
            </a:pPr>
            <a:endParaRPr lang="en-US" sz="3237" spc="-135">
              <a:solidFill>
                <a:srgbClr val="39515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8840249" y="8204650"/>
            <a:ext cx="9895950" cy="606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6"/>
              </a:lnSpc>
            </a:pPr>
            <a:r>
              <a:rPr lang="en-US" sz="3899" b="1" spc="-16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PRIZE MONEY: RS 50,000/-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62888">
            <a:off x="11744058" y="-3745921"/>
            <a:ext cx="5429187" cy="15382828"/>
            <a:chOff x="0" y="0"/>
            <a:chExt cx="1429909" cy="4051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9909" cy="4051444"/>
            </a:xfrm>
            <a:custGeom>
              <a:avLst/>
              <a:gdLst/>
              <a:ahLst/>
              <a:cxnLst/>
              <a:rect l="l" t="t" r="r" b="b"/>
              <a:pathLst>
                <a:path w="1429909" h="4051444">
                  <a:moveTo>
                    <a:pt x="0" y="0"/>
                  </a:moveTo>
                  <a:lnTo>
                    <a:pt x="1429909" y="0"/>
                  </a:lnTo>
                  <a:lnTo>
                    <a:pt x="1429909" y="4051444"/>
                  </a:lnTo>
                  <a:lnTo>
                    <a:pt x="0" y="4051444"/>
                  </a:lnTo>
                  <a:close/>
                </a:path>
              </a:pathLst>
            </a:custGeom>
            <a:solidFill>
              <a:srgbClr val="209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29909" cy="410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6270710" flipV="1">
            <a:off x="8940246" y="4649456"/>
            <a:ext cx="13353097" cy="404258"/>
          </a:xfrm>
          <a:custGeom>
            <a:avLst/>
            <a:gdLst/>
            <a:ahLst/>
            <a:cxnLst/>
            <a:rect l="l" t="t" r="r" b="b"/>
            <a:pathLst>
              <a:path w="13353097" h="404258">
                <a:moveTo>
                  <a:pt x="0" y="404258"/>
                </a:moveTo>
                <a:lnTo>
                  <a:pt x="13353096" y="404258"/>
                </a:lnTo>
                <a:lnTo>
                  <a:pt x="13353096" y="0"/>
                </a:lnTo>
                <a:lnTo>
                  <a:pt x="0" y="0"/>
                </a:lnTo>
                <a:lnTo>
                  <a:pt x="0" y="404258"/>
                </a:lnTo>
                <a:close/>
              </a:path>
            </a:pathLst>
          </a:custGeom>
          <a:blipFill>
            <a:blip r:embed="rId2"/>
            <a:stretch>
              <a:fillRect t="-184339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 rot="-862888">
            <a:off x="15573406" y="-3745921"/>
            <a:ext cx="5429187" cy="15382828"/>
            <a:chOff x="0" y="0"/>
            <a:chExt cx="1429909" cy="40514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29909" cy="4051444"/>
            </a:xfrm>
            <a:custGeom>
              <a:avLst/>
              <a:gdLst/>
              <a:ahLst/>
              <a:cxnLst/>
              <a:rect l="l" t="t" r="r" b="b"/>
              <a:pathLst>
                <a:path w="1429909" h="4051444">
                  <a:moveTo>
                    <a:pt x="0" y="0"/>
                  </a:moveTo>
                  <a:lnTo>
                    <a:pt x="1429909" y="0"/>
                  </a:lnTo>
                  <a:lnTo>
                    <a:pt x="1429909" y="4051444"/>
                  </a:lnTo>
                  <a:lnTo>
                    <a:pt x="0" y="4051444"/>
                  </a:lnTo>
                  <a:close/>
                </a:path>
              </a:pathLst>
            </a:custGeom>
            <a:solidFill>
              <a:srgbClr val="39515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429909" cy="410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492143" y="1476884"/>
            <a:ext cx="6044346" cy="7333233"/>
            <a:chOff x="0" y="0"/>
            <a:chExt cx="5188077" cy="6294374"/>
          </a:xfrm>
        </p:grpSpPr>
        <p:sp>
          <p:nvSpPr>
            <p:cNvPr id="10" name="Freeform 10"/>
            <p:cNvSpPr/>
            <p:nvPr/>
          </p:nvSpPr>
          <p:spPr>
            <a:xfrm>
              <a:off x="40" y="0"/>
              <a:ext cx="5188037" cy="6294418"/>
            </a:xfrm>
            <a:custGeom>
              <a:avLst/>
              <a:gdLst/>
              <a:ahLst/>
              <a:cxnLst/>
              <a:rect l="l" t="t" r="r" b="b"/>
              <a:pathLst>
                <a:path w="5188037" h="6294418">
                  <a:moveTo>
                    <a:pt x="4895937" y="0"/>
                  </a:moveTo>
                  <a:cubicBezTo>
                    <a:pt x="5056592" y="0"/>
                    <a:pt x="5188037" y="131445"/>
                    <a:pt x="5188037" y="292100"/>
                  </a:cubicBezTo>
                  <a:lnTo>
                    <a:pt x="5188037" y="6057900"/>
                  </a:lnTo>
                  <a:cubicBezTo>
                    <a:pt x="5188037" y="6218555"/>
                    <a:pt x="5059640" y="6322060"/>
                    <a:pt x="4902668" y="6287897"/>
                  </a:cubicBezTo>
                  <a:lnTo>
                    <a:pt x="1565743" y="5561457"/>
                  </a:lnTo>
                  <a:cubicBezTo>
                    <a:pt x="1408771" y="5527294"/>
                    <a:pt x="1249132" y="5371592"/>
                    <a:pt x="1211159" y="5215509"/>
                  </a:cubicBezTo>
                  <a:lnTo>
                    <a:pt x="8088" y="283718"/>
                  </a:lnTo>
                  <a:cubicBezTo>
                    <a:pt x="-30012" y="127762"/>
                    <a:pt x="70191" y="0"/>
                    <a:pt x="230846" y="0"/>
                  </a:cubicBezTo>
                  <a:lnTo>
                    <a:pt x="4895937" y="0"/>
                  </a:lnTo>
                  <a:close/>
                </a:path>
              </a:pathLst>
            </a:custGeom>
            <a:blipFill>
              <a:blip r:embed="rId3"/>
              <a:stretch>
                <a:fillRect l="-28108" r="-33658"/>
              </a:stretch>
            </a:blipFill>
            <a:ln w="1143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043097" y="594873"/>
            <a:ext cx="1764021" cy="1764021"/>
          </a:xfrm>
          <a:custGeom>
            <a:avLst/>
            <a:gdLst/>
            <a:ahLst/>
            <a:cxnLst/>
            <a:rect l="l" t="t" r="r" b="b"/>
            <a:pathLst>
              <a:path w="1764021" h="1764021">
                <a:moveTo>
                  <a:pt x="0" y="0"/>
                </a:moveTo>
                <a:lnTo>
                  <a:pt x="1764021" y="0"/>
                </a:lnTo>
                <a:lnTo>
                  <a:pt x="1764021" y="1764021"/>
                </a:lnTo>
                <a:lnTo>
                  <a:pt x="0" y="1764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4734784" y="7997142"/>
            <a:ext cx="1014510" cy="1005922"/>
          </a:xfrm>
          <a:custGeom>
            <a:avLst/>
            <a:gdLst/>
            <a:ahLst/>
            <a:cxnLst/>
            <a:rect l="l" t="t" r="r" b="b"/>
            <a:pathLst>
              <a:path w="1014510" h="1005922">
                <a:moveTo>
                  <a:pt x="0" y="0"/>
                </a:moveTo>
                <a:lnTo>
                  <a:pt x="1014509" y="0"/>
                </a:lnTo>
                <a:lnTo>
                  <a:pt x="1014509" y="1005921"/>
                </a:lnTo>
                <a:lnTo>
                  <a:pt x="0" y="1005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06388" r="-10315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 rot="-852149">
            <a:off x="10825427" y="-2621844"/>
            <a:ext cx="887655" cy="8696949"/>
            <a:chOff x="0" y="0"/>
            <a:chExt cx="233786" cy="22905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3786" cy="2290554"/>
            </a:xfrm>
            <a:custGeom>
              <a:avLst/>
              <a:gdLst/>
              <a:ahLst/>
              <a:cxnLst/>
              <a:rect l="l" t="t" r="r" b="b"/>
              <a:pathLst>
                <a:path w="233786" h="2290554">
                  <a:moveTo>
                    <a:pt x="0" y="0"/>
                  </a:moveTo>
                  <a:lnTo>
                    <a:pt x="233786" y="0"/>
                  </a:lnTo>
                  <a:lnTo>
                    <a:pt x="233786" y="2290554"/>
                  </a:lnTo>
                  <a:lnTo>
                    <a:pt x="0" y="2290554"/>
                  </a:lnTo>
                  <a:close/>
                </a:path>
              </a:pathLst>
            </a:custGeom>
            <a:gradFill rotWithShape="1">
              <a:gsLst>
                <a:gs pos="0">
                  <a:srgbClr val="20989B">
                    <a:alpha val="100000"/>
                  </a:srgbClr>
                </a:gs>
                <a:gs pos="50000">
                  <a:srgbClr val="C3FEFF">
                    <a:alpha val="50500"/>
                  </a:srgbClr>
                </a:gs>
                <a:gs pos="100000">
                  <a:srgbClr val="F9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233786" cy="2347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852149">
            <a:off x="12777214" y="7288478"/>
            <a:ext cx="887655" cy="3836978"/>
            <a:chOff x="0" y="0"/>
            <a:chExt cx="233786" cy="10105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3786" cy="1010562"/>
            </a:xfrm>
            <a:custGeom>
              <a:avLst/>
              <a:gdLst/>
              <a:ahLst/>
              <a:cxnLst/>
              <a:rect l="l" t="t" r="r" b="b"/>
              <a:pathLst>
                <a:path w="233786" h="1010562">
                  <a:moveTo>
                    <a:pt x="0" y="0"/>
                  </a:moveTo>
                  <a:lnTo>
                    <a:pt x="233786" y="0"/>
                  </a:lnTo>
                  <a:lnTo>
                    <a:pt x="233786" y="1010562"/>
                  </a:lnTo>
                  <a:lnTo>
                    <a:pt x="0" y="1010562"/>
                  </a:lnTo>
                  <a:close/>
                </a:path>
              </a:pathLst>
            </a:custGeom>
            <a:gradFill rotWithShape="1">
              <a:gsLst>
                <a:gs pos="0">
                  <a:srgbClr val="F9FFFF">
                    <a:alpha val="0"/>
                  </a:srgbClr>
                </a:gs>
                <a:gs pos="50000">
                  <a:srgbClr val="C3FEFF">
                    <a:alpha val="50500"/>
                  </a:srgbClr>
                </a:gs>
                <a:gs pos="100000">
                  <a:srgbClr val="2098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33786" cy="1067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73732" y="4851585"/>
            <a:ext cx="5537593" cy="1687600"/>
            <a:chOff x="0" y="0"/>
            <a:chExt cx="1333538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33537" cy="406400"/>
            </a:xfrm>
            <a:custGeom>
              <a:avLst/>
              <a:gdLst/>
              <a:ahLst/>
              <a:cxnLst/>
              <a:rect l="l" t="t" r="r" b="b"/>
              <a:pathLst>
                <a:path w="1333537" h="406400">
                  <a:moveTo>
                    <a:pt x="1130337" y="0"/>
                  </a:moveTo>
                  <a:cubicBezTo>
                    <a:pt x="1242562" y="0"/>
                    <a:pt x="1333537" y="90976"/>
                    <a:pt x="1333537" y="203200"/>
                  </a:cubicBezTo>
                  <a:cubicBezTo>
                    <a:pt x="1333537" y="315424"/>
                    <a:pt x="1242562" y="406400"/>
                    <a:pt x="11303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5B2B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33353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59101" y="2811330"/>
            <a:ext cx="10240555" cy="190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Are you ready to turn your groundbreaking ideas into reality? Join us at 'Fueling the Entrepreneurial Spirit' where creativity meets unparalleled opportunity!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59101" y="872046"/>
            <a:ext cx="10240555" cy="121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00"/>
              </a:lnSpc>
            </a:pPr>
            <a:r>
              <a:rPr lang="en-US" sz="7699" b="1" spc="-323">
                <a:solidFill>
                  <a:srgbClr val="39515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Unleash Your Vision!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1743" y="5069275"/>
            <a:ext cx="5466797" cy="62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999" b="1" spc="-16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Innovate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1743" y="5825574"/>
            <a:ext cx="5466797" cy="451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2600" b="1" spc="-10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Bring your unique solutions</a:t>
            </a:r>
          </a:p>
          <a:p>
            <a:pPr algn="l">
              <a:lnSpc>
                <a:spcPts val="536"/>
              </a:lnSpc>
            </a:pPr>
            <a:endParaRPr lang="en-US" sz="2600" b="1" spc="-109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5954551" y="4851585"/>
            <a:ext cx="5537593" cy="1687600"/>
            <a:chOff x="0" y="0"/>
            <a:chExt cx="1333538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33537" cy="406400"/>
            </a:xfrm>
            <a:custGeom>
              <a:avLst/>
              <a:gdLst/>
              <a:ahLst/>
              <a:cxnLst/>
              <a:rect l="l" t="t" r="r" b="b"/>
              <a:pathLst>
                <a:path w="1333537" h="406400">
                  <a:moveTo>
                    <a:pt x="1130337" y="0"/>
                  </a:moveTo>
                  <a:cubicBezTo>
                    <a:pt x="1242562" y="0"/>
                    <a:pt x="1333537" y="90976"/>
                    <a:pt x="1333537" y="203200"/>
                  </a:cubicBezTo>
                  <a:cubicBezTo>
                    <a:pt x="1333537" y="315424"/>
                    <a:pt x="1242562" y="406400"/>
                    <a:pt x="11303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5B2B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133353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6410602" y="5069275"/>
            <a:ext cx="5466797" cy="119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999" b="1" spc="-16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Connect</a:t>
            </a:r>
          </a:p>
          <a:p>
            <a:pPr algn="l">
              <a:lnSpc>
                <a:spcPts val="4519"/>
              </a:lnSpc>
            </a:pPr>
            <a:endParaRPr lang="en-US" sz="3999" b="1" spc="-167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410602" y="5825574"/>
            <a:ext cx="5466797" cy="451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2600" b="1" spc="-10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Network with industry leaders</a:t>
            </a:r>
          </a:p>
          <a:p>
            <a:pPr algn="l">
              <a:lnSpc>
                <a:spcPts val="536"/>
              </a:lnSpc>
            </a:pPr>
            <a:endParaRPr lang="en-US" sz="2600" b="1" spc="-109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3487116" y="7348810"/>
            <a:ext cx="5537593" cy="1687600"/>
            <a:chOff x="0" y="0"/>
            <a:chExt cx="1333538" cy="406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33537" cy="406400"/>
            </a:xfrm>
            <a:custGeom>
              <a:avLst/>
              <a:gdLst/>
              <a:ahLst/>
              <a:cxnLst/>
              <a:rect l="l" t="t" r="r" b="b"/>
              <a:pathLst>
                <a:path w="1333537" h="406400">
                  <a:moveTo>
                    <a:pt x="1130337" y="0"/>
                  </a:moveTo>
                  <a:cubicBezTo>
                    <a:pt x="1242562" y="0"/>
                    <a:pt x="1333537" y="90976"/>
                    <a:pt x="1333537" y="203200"/>
                  </a:cubicBezTo>
                  <a:cubicBezTo>
                    <a:pt x="1333537" y="315424"/>
                    <a:pt x="1242562" y="406400"/>
                    <a:pt x="11303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5B2B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133353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3943167" y="7566500"/>
            <a:ext cx="5466797" cy="119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9"/>
              </a:lnSpc>
            </a:pPr>
            <a:r>
              <a:rPr lang="en-US" sz="3999" b="1" spc="-16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Grow</a:t>
            </a:r>
          </a:p>
          <a:p>
            <a:pPr algn="l">
              <a:lnSpc>
                <a:spcPts val="4519"/>
              </a:lnSpc>
            </a:pPr>
            <a:endParaRPr lang="en-US" sz="3999" b="1" spc="-167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943167" y="8322799"/>
            <a:ext cx="5466797" cy="451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</a:pPr>
            <a:r>
              <a:rPr lang="en-US" sz="2600" b="1" spc="-10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Unlock your business potential</a:t>
            </a:r>
          </a:p>
          <a:p>
            <a:pPr algn="l">
              <a:lnSpc>
                <a:spcPts val="536"/>
              </a:lnSpc>
            </a:pPr>
            <a:endParaRPr lang="en-US" sz="2600" b="1" spc="-109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62888">
            <a:off x="13988464" y="-3745921"/>
            <a:ext cx="5429187" cy="15382828"/>
            <a:chOff x="0" y="0"/>
            <a:chExt cx="1429909" cy="4051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9909" cy="4051444"/>
            </a:xfrm>
            <a:custGeom>
              <a:avLst/>
              <a:gdLst/>
              <a:ahLst/>
              <a:cxnLst/>
              <a:rect l="l" t="t" r="r" b="b"/>
              <a:pathLst>
                <a:path w="1429909" h="4051444">
                  <a:moveTo>
                    <a:pt x="0" y="0"/>
                  </a:moveTo>
                  <a:lnTo>
                    <a:pt x="1429909" y="0"/>
                  </a:lnTo>
                  <a:lnTo>
                    <a:pt x="1429909" y="4051444"/>
                  </a:lnTo>
                  <a:lnTo>
                    <a:pt x="0" y="4051444"/>
                  </a:lnTo>
                  <a:close/>
                </a:path>
              </a:pathLst>
            </a:custGeom>
            <a:solidFill>
              <a:srgbClr val="209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29909" cy="410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6270710" flipV="1">
            <a:off x="10806077" y="4649456"/>
            <a:ext cx="13353097" cy="404258"/>
          </a:xfrm>
          <a:custGeom>
            <a:avLst/>
            <a:gdLst/>
            <a:ahLst/>
            <a:cxnLst/>
            <a:rect l="l" t="t" r="r" b="b"/>
            <a:pathLst>
              <a:path w="13353097" h="404258">
                <a:moveTo>
                  <a:pt x="0" y="404258"/>
                </a:moveTo>
                <a:lnTo>
                  <a:pt x="13353096" y="404258"/>
                </a:lnTo>
                <a:lnTo>
                  <a:pt x="13353096" y="0"/>
                </a:lnTo>
                <a:lnTo>
                  <a:pt x="0" y="0"/>
                </a:lnTo>
                <a:lnTo>
                  <a:pt x="0" y="404258"/>
                </a:lnTo>
                <a:close/>
              </a:path>
            </a:pathLst>
          </a:custGeom>
          <a:blipFill>
            <a:blip r:embed="rId2"/>
            <a:stretch>
              <a:fillRect t="-184339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 rot="-862888">
            <a:off x="17439238" y="-3745921"/>
            <a:ext cx="5429187" cy="15382828"/>
            <a:chOff x="0" y="0"/>
            <a:chExt cx="1429909" cy="40514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29909" cy="4051444"/>
            </a:xfrm>
            <a:custGeom>
              <a:avLst/>
              <a:gdLst/>
              <a:ahLst/>
              <a:cxnLst/>
              <a:rect l="l" t="t" r="r" b="b"/>
              <a:pathLst>
                <a:path w="1429909" h="4051444">
                  <a:moveTo>
                    <a:pt x="0" y="0"/>
                  </a:moveTo>
                  <a:lnTo>
                    <a:pt x="1429909" y="0"/>
                  </a:lnTo>
                  <a:lnTo>
                    <a:pt x="1429909" y="4051444"/>
                  </a:lnTo>
                  <a:lnTo>
                    <a:pt x="0" y="4051444"/>
                  </a:lnTo>
                  <a:close/>
                </a:path>
              </a:pathLst>
            </a:custGeom>
            <a:solidFill>
              <a:srgbClr val="39515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429909" cy="410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852149">
            <a:off x="12852248" y="-1835184"/>
            <a:ext cx="887655" cy="5727768"/>
            <a:chOff x="0" y="0"/>
            <a:chExt cx="233786" cy="15085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3786" cy="1508548"/>
            </a:xfrm>
            <a:custGeom>
              <a:avLst/>
              <a:gdLst/>
              <a:ahLst/>
              <a:cxnLst/>
              <a:rect l="l" t="t" r="r" b="b"/>
              <a:pathLst>
                <a:path w="233786" h="1508548">
                  <a:moveTo>
                    <a:pt x="0" y="0"/>
                  </a:moveTo>
                  <a:lnTo>
                    <a:pt x="233786" y="0"/>
                  </a:lnTo>
                  <a:lnTo>
                    <a:pt x="233786" y="1508548"/>
                  </a:lnTo>
                  <a:lnTo>
                    <a:pt x="0" y="1508548"/>
                  </a:lnTo>
                  <a:close/>
                </a:path>
              </a:pathLst>
            </a:custGeom>
            <a:gradFill rotWithShape="1">
              <a:gsLst>
                <a:gs pos="0">
                  <a:srgbClr val="20989B">
                    <a:alpha val="100000"/>
                  </a:srgbClr>
                </a:gs>
                <a:gs pos="50000">
                  <a:srgbClr val="C3FEFF">
                    <a:alpha val="50500"/>
                  </a:srgbClr>
                </a:gs>
                <a:gs pos="100000">
                  <a:srgbClr val="F9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33786" cy="1565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361196" y="2673405"/>
            <a:ext cx="10535025" cy="1451246"/>
            <a:chOff x="0" y="0"/>
            <a:chExt cx="4557798" cy="6278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57798" cy="627857"/>
            </a:xfrm>
            <a:custGeom>
              <a:avLst/>
              <a:gdLst/>
              <a:ahLst/>
              <a:cxnLst/>
              <a:rect l="l" t="t" r="r" b="b"/>
              <a:pathLst>
                <a:path w="4557798" h="627857">
                  <a:moveTo>
                    <a:pt x="4354598" y="0"/>
                  </a:moveTo>
                  <a:cubicBezTo>
                    <a:pt x="4466822" y="0"/>
                    <a:pt x="4557798" y="140551"/>
                    <a:pt x="4557798" y="313928"/>
                  </a:cubicBezTo>
                  <a:cubicBezTo>
                    <a:pt x="4557798" y="487306"/>
                    <a:pt x="4466822" y="627857"/>
                    <a:pt x="4354598" y="627857"/>
                  </a:cubicBezTo>
                  <a:lnTo>
                    <a:pt x="203200" y="627857"/>
                  </a:lnTo>
                  <a:cubicBezTo>
                    <a:pt x="90976" y="627857"/>
                    <a:pt x="0" y="487306"/>
                    <a:pt x="0" y="313928"/>
                  </a:cubicBezTo>
                  <a:cubicBezTo>
                    <a:pt x="0" y="14055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09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4557798" cy="685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703057" y="8614341"/>
            <a:ext cx="779568" cy="772969"/>
          </a:xfrm>
          <a:custGeom>
            <a:avLst/>
            <a:gdLst/>
            <a:ahLst/>
            <a:cxnLst/>
            <a:rect l="l" t="t" r="r" b="b"/>
            <a:pathLst>
              <a:path w="779568" h="772969">
                <a:moveTo>
                  <a:pt x="0" y="0"/>
                </a:moveTo>
                <a:lnTo>
                  <a:pt x="779568" y="0"/>
                </a:lnTo>
                <a:lnTo>
                  <a:pt x="779568" y="772968"/>
                </a:lnTo>
                <a:lnTo>
                  <a:pt x="0" y="772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06388" r="-10315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6040183" y="601179"/>
            <a:ext cx="1442442" cy="1442442"/>
          </a:xfrm>
          <a:custGeom>
            <a:avLst/>
            <a:gdLst/>
            <a:ahLst/>
            <a:cxnLst/>
            <a:rect l="l" t="t" r="r" b="b"/>
            <a:pathLst>
              <a:path w="1442442" h="1442442">
                <a:moveTo>
                  <a:pt x="0" y="0"/>
                </a:moveTo>
                <a:lnTo>
                  <a:pt x="1442442" y="0"/>
                </a:lnTo>
                <a:lnTo>
                  <a:pt x="1442442" y="1442442"/>
                </a:lnTo>
                <a:lnTo>
                  <a:pt x="0" y="1442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4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7" name="Group 17"/>
          <p:cNvGrpSpPr/>
          <p:nvPr/>
        </p:nvGrpSpPr>
        <p:grpSpPr>
          <a:xfrm>
            <a:off x="10799656" y="2224603"/>
            <a:ext cx="6010758" cy="6208757"/>
            <a:chOff x="0" y="0"/>
            <a:chExt cx="1583080" cy="16352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83080" cy="1635228"/>
            </a:xfrm>
            <a:custGeom>
              <a:avLst/>
              <a:gdLst/>
              <a:ahLst/>
              <a:cxnLst/>
              <a:rect l="l" t="t" r="r" b="b"/>
              <a:pathLst>
                <a:path w="1583080" h="1635228">
                  <a:moveTo>
                    <a:pt x="0" y="0"/>
                  </a:moveTo>
                  <a:lnTo>
                    <a:pt x="1583080" y="0"/>
                  </a:lnTo>
                  <a:lnTo>
                    <a:pt x="1583080" y="1635228"/>
                  </a:lnTo>
                  <a:lnTo>
                    <a:pt x="0" y="1635228"/>
                  </a:lnTo>
                  <a:close/>
                </a:path>
              </a:pathLst>
            </a:custGeom>
            <a:solidFill>
              <a:srgbClr val="45B2B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583080" cy="16923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625736" y="2673405"/>
            <a:ext cx="4414447" cy="5311152"/>
            <a:chOff x="0" y="0"/>
            <a:chExt cx="812800" cy="97790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977904"/>
            </a:xfrm>
            <a:custGeom>
              <a:avLst/>
              <a:gdLst/>
              <a:ahLst/>
              <a:cxnLst/>
              <a:rect l="l" t="t" r="r" b="b"/>
              <a:pathLst>
                <a:path w="812800" h="977904">
                  <a:moveTo>
                    <a:pt x="0" y="0"/>
                  </a:moveTo>
                  <a:lnTo>
                    <a:pt x="812800" y="0"/>
                  </a:lnTo>
                  <a:lnTo>
                    <a:pt x="812800" y="977904"/>
                  </a:lnTo>
                  <a:lnTo>
                    <a:pt x="0" y="977904"/>
                  </a:lnTo>
                  <a:close/>
                </a:path>
              </a:pathLst>
            </a:custGeom>
            <a:blipFill>
              <a:blip r:embed="rId7"/>
              <a:stretch>
                <a:fillRect t="-2036" b="-469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1531" y="4599972"/>
            <a:ext cx="10042298" cy="38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20"/>
              </a:lnSpc>
              <a:spcBef>
                <a:spcPct val="0"/>
              </a:spcBef>
            </a:pPr>
            <a:r>
              <a:rPr lang="en-US" sz="24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•Fair Play: Uphold ethical standards in all aspects of your submission.</a:t>
            </a:r>
          </a:p>
          <a:p>
            <a:pPr algn="just">
              <a:lnSpc>
                <a:spcPts val="3420"/>
              </a:lnSpc>
              <a:spcBef>
                <a:spcPct val="0"/>
              </a:spcBef>
            </a:pPr>
            <a:r>
              <a:rPr lang="en-US" sz="24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•Originality: All ideas must be your own work, free from plagiarism.</a:t>
            </a:r>
          </a:p>
          <a:p>
            <a:pPr algn="just">
              <a:lnSpc>
                <a:spcPts val="3420"/>
              </a:lnSpc>
              <a:spcBef>
                <a:spcPct val="0"/>
              </a:spcBef>
            </a:pPr>
            <a:r>
              <a:rPr lang="en-US" sz="24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•Respect: Maintain a respectful and constructive attitude throughout the event.</a:t>
            </a:r>
          </a:p>
          <a:p>
            <a:pPr algn="just">
              <a:lnSpc>
                <a:spcPts val="3420"/>
              </a:lnSpc>
              <a:spcBef>
                <a:spcPct val="0"/>
              </a:spcBef>
            </a:pPr>
            <a:r>
              <a:rPr lang="en-US" sz="24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•Adherence: Follow all submission deadlines and format requirements.</a:t>
            </a:r>
          </a:p>
          <a:p>
            <a:pPr algn="l">
              <a:lnSpc>
                <a:spcPts val="3147"/>
              </a:lnSpc>
              <a:spcBef>
                <a:spcPct val="0"/>
              </a:spcBef>
            </a:pPr>
            <a:endParaRPr lang="en-US" sz="244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95043" y="924434"/>
            <a:ext cx="10930694" cy="22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74"/>
              </a:lnSpc>
            </a:pPr>
            <a:r>
              <a:rPr lang="en-US" sz="7500" b="1" spc="-315">
                <a:solidFill>
                  <a:srgbClr val="39515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Competition Guidelines</a:t>
            </a:r>
          </a:p>
          <a:p>
            <a:pPr algn="l">
              <a:lnSpc>
                <a:spcPts val="8474"/>
              </a:lnSpc>
            </a:pPr>
            <a:endParaRPr lang="en-US" sz="7500" b="1" spc="-315">
              <a:solidFill>
                <a:srgbClr val="39515A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47780" y="2928266"/>
            <a:ext cx="9618556" cy="1500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24"/>
              </a:lnSpc>
            </a:pPr>
            <a:r>
              <a:rPr lang="en-US" sz="2322" b="1" spc="-97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To ensure a fair and inspiring environment for all participants, please familiarize yourself with the rules and regulations of the IGNITRON 2026 competition.</a:t>
            </a:r>
          </a:p>
          <a:p>
            <a:pPr algn="l">
              <a:lnSpc>
                <a:spcPts val="3888"/>
              </a:lnSpc>
            </a:pPr>
            <a:endParaRPr lang="en-US" sz="2322" b="1" spc="-97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168322">
            <a:off x="-5675759" y="-1808560"/>
            <a:ext cx="7434779" cy="15382828"/>
            <a:chOff x="0" y="0"/>
            <a:chExt cx="1958131" cy="4051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8131" cy="4051444"/>
            </a:xfrm>
            <a:custGeom>
              <a:avLst/>
              <a:gdLst/>
              <a:ahLst/>
              <a:cxnLst/>
              <a:rect l="l" t="t" r="r" b="b"/>
              <a:pathLst>
                <a:path w="1958131" h="4051444">
                  <a:moveTo>
                    <a:pt x="0" y="0"/>
                  </a:moveTo>
                  <a:lnTo>
                    <a:pt x="1958131" y="0"/>
                  </a:lnTo>
                  <a:lnTo>
                    <a:pt x="1958131" y="4051444"/>
                  </a:lnTo>
                  <a:lnTo>
                    <a:pt x="0" y="4051444"/>
                  </a:lnTo>
                  <a:close/>
                </a:path>
              </a:pathLst>
            </a:custGeom>
            <a:solidFill>
              <a:srgbClr val="209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958131" cy="410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6579275">
            <a:off x="-6947047" y="4649456"/>
            <a:ext cx="13353097" cy="404258"/>
          </a:xfrm>
          <a:custGeom>
            <a:avLst/>
            <a:gdLst/>
            <a:ahLst/>
            <a:cxnLst/>
            <a:rect l="l" t="t" r="r" b="b"/>
            <a:pathLst>
              <a:path w="13353097" h="404258">
                <a:moveTo>
                  <a:pt x="0" y="0"/>
                </a:moveTo>
                <a:lnTo>
                  <a:pt x="13353097" y="0"/>
                </a:lnTo>
                <a:lnTo>
                  <a:pt x="13353097" y="404258"/>
                </a:lnTo>
                <a:lnTo>
                  <a:pt x="0" y="404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339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 rot="-1168322">
            <a:off x="-7703844" y="-1840415"/>
            <a:ext cx="7434779" cy="15382828"/>
            <a:chOff x="0" y="0"/>
            <a:chExt cx="1958131" cy="40514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58131" cy="4051444"/>
            </a:xfrm>
            <a:custGeom>
              <a:avLst/>
              <a:gdLst/>
              <a:ahLst/>
              <a:cxnLst/>
              <a:rect l="l" t="t" r="r" b="b"/>
              <a:pathLst>
                <a:path w="1958131" h="4051444">
                  <a:moveTo>
                    <a:pt x="0" y="0"/>
                  </a:moveTo>
                  <a:lnTo>
                    <a:pt x="1958131" y="0"/>
                  </a:lnTo>
                  <a:lnTo>
                    <a:pt x="1958131" y="4051444"/>
                  </a:lnTo>
                  <a:lnTo>
                    <a:pt x="0" y="4051444"/>
                  </a:lnTo>
                  <a:close/>
                </a:path>
              </a:pathLst>
            </a:custGeom>
            <a:solidFill>
              <a:srgbClr val="39515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958131" cy="410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168322">
            <a:off x="384241" y="-2713330"/>
            <a:ext cx="887655" cy="8696949"/>
            <a:chOff x="0" y="0"/>
            <a:chExt cx="233786" cy="22905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3786" cy="2290554"/>
            </a:xfrm>
            <a:custGeom>
              <a:avLst/>
              <a:gdLst/>
              <a:ahLst/>
              <a:cxnLst/>
              <a:rect l="l" t="t" r="r" b="b"/>
              <a:pathLst>
                <a:path w="233786" h="2290554">
                  <a:moveTo>
                    <a:pt x="0" y="0"/>
                  </a:moveTo>
                  <a:lnTo>
                    <a:pt x="233786" y="0"/>
                  </a:lnTo>
                  <a:lnTo>
                    <a:pt x="233786" y="2290554"/>
                  </a:lnTo>
                  <a:lnTo>
                    <a:pt x="0" y="2290554"/>
                  </a:lnTo>
                  <a:close/>
                </a:path>
              </a:pathLst>
            </a:custGeom>
            <a:gradFill rotWithShape="1">
              <a:gsLst>
                <a:gs pos="0">
                  <a:srgbClr val="20989B">
                    <a:alpha val="100000"/>
                  </a:srgbClr>
                </a:gs>
                <a:gs pos="50000">
                  <a:srgbClr val="C3FEFF">
                    <a:alpha val="50500"/>
                  </a:srgbClr>
                </a:gs>
                <a:gs pos="100000">
                  <a:srgbClr val="F9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33786" cy="2347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848461" y="1376045"/>
            <a:ext cx="6295539" cy="1503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14"/>
              </a:lnSpc>
              <a:spcBef>
                <a:spcPct val="0"/>
              </a:spcBef>
            </a:pPr>
            <a:r>
              <a:rPr lang="en-US" sz="17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Start with a spark! Develop a unique business idea that addresses a genuine real-world problem. Focus on solutions that demonstrate significant growth potential and can truly make a difference.</a:t>
            </a:r>
          </a:p>
          <a:p>
            <a:pPr algn="ctr">
              <a:lnSpc>
                <a:spcPts val="2414"/>
              </a:lnSpc>
              <a:spcBef>
                <a:spcPct val="0"/>
              </a:spcBef>
            </a:pPr>
            <a:endParaRPr lang="en-US" sz="172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48461" y="2832381"/>
            <a:ext cx="5580313" cy="126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47"/>
              </a:lnSpc>
              <a:spcBef>
                <a:spcPct val="0"/>
              </a:spcBef>
            </a:pPr>
            <a:r>
              <a:rPr lang="en-US" sz="181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•Problem-Solving: Identify a clear market need.</a:t>
            </a:r>
          </a:p>
          <a:p>
            <a:pPr algn="just">
              <a:lnSpc>
                <a:spcPts val="2547"/>
              </a:lnSpc>
              <a:spcBef>
                <a:spcPct val="0"/>
              </a:spcBef>
            </a:pPr>
            <a:r>
              <a:rPr lang="en-US" sz="181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•Originality: Showcase a fresh perspective.</a:t>
            </a:r>
          </a:p>
          <a:p>
            <a:pPr algn="just">
              <a:lnSpc>
                <a:spcPts val="2547"/>
              </a:lnSpc>
              <a:spcBef>
                <a:spcPct val="0"/>
              </a:spcBef>
            </a:pPr>
            <a:r>
              <a:rPr lang="en-US" sz="181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•Scalability: Outline its potential for expansion.</a:t>
            </a:r>
          </a:p>
          <a:p>
            <a:pPr algn="just">
              <a:lnSpc>
                <a:spcPts val="2547"/>
              </a:lnSpc>
              <a:spcBef>
                <a:spcPct val="0"/>
              </a:spcBef>
            </a:pPr>
            <a:endParaRPr lang="en-US" sz="181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307479" y="7815858"/>
            <a:ext cx="1442442" cy="1442442"/>
          </a:xfrm>
          <a:custGeom>
            <a:avLst/>
            <a:gdLst/>
            <a:ahLst/>
            <a:cxnLst/>
            <a:rect l="l" t="t" r="r" b="b"/>
            <a:pathLst>
              <a:path w="1442442" h="1442442">
                <a:moveTo>
                  <a:pt x="0" y="0"/>
                </a:moveTo>
                <a:lnTo>
                  <a:pt x="1442442" y="0"/>
                </a:lnTo>
                <a:lnTo>
                  <a:pt x="1442442" y="1442442"/>
                </a:lnTo>
                <a:lnTo>
                  <a:pt x="0" y="1442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AutoShape 15"/>
          <p:cNvSpPr/>
          <p:nvPr/>
        </p:nvSpPr>
        <p:spPr>
          <a:xfrm flipV="1">
            <a:off x="9916441" y="175060"/>
            <a:ext cx="0" cy="8831449"/>
          </a:xfrm>
          <a:prstGeom prst="line">
            <a:avLst/>
          </a:prstGeom>
          <a:ln w="38100" cap="flat">
            <a:solidFill>
              <a:srgbClr val="20989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 rot="-1168322">
            <a:off x="-5523359" y="-1656160"/>
            <a:ext cx="7434779" cy="15382828"/>
            <a:chOff x="0" y="0"/>
            <a:chExt cx="1958131" cy="405144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58131" cy="4051444"/>
            </a:xfrm>
            <a:custGeom>
              <a:avLst/>
              <a:gdLst/>
              <a:ahLst/>
              <a:cxnLst/>
              <a:rect l="l" t="t" r="r" b="b"/>
              <a:pathLst>
                <a:path w="1958131" h="4051444">
                  <a:moveTo>
                    <a:pt x="0" y="0"/>
                  </a:moveTo>
                  <a:lnTo>
                    <a:pt x="1958131" y="0"/>
                  </a:lnTo>
                  <a:lnTo>
                    <a:pt x="1958131" y="4051444"/>
                  </a:lnTo>
                  <a:lnTo>
                    <a:pt x="0" y="4051444"/>
                  </a:lnTo>
                  <a:close/>
                </a:path>
              </a:pathLst>
            </a:custGeom>
            <a:solidFill>
              <a:srgbClr val="209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958131" cy="410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168322">
            <a:off x="536641" y="-2560930"/>
            <a:ext cx="887655" cy="8696949"/>
            <a:chOff x="0" y="0"/>
            <a:chExt cx="233786" cy="229055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3786" cy="2290554"/>
            </a:xfrm>
            <a:custGeom>
              <a:avLst/>
              <a:gdLst/>
              <a:ahLst/>
              <a:cxnLst/>
              <a:rect l="l" t="t" r="r" b="b"/>
              <a:pathLst>
                <a:path w="233786" h="2290554">
                  <a:moveTo>
                    <a:pt x="0" y="0"/>
                  </a:moveTo>
                  <a:lnTo>
                    <a:pt x="233786" y="0"/>
                  </a:lnTo>
                  <a:lnTo>
                    <a:pt x="233786" y="2290554"/>
                  </a:lnTo>
                  <a:lnTo>
                    <a:pt x="0" y="2290554"/>
                  </a:lnTo>
                  <a:close/>
                </a:path>
              </a:pathLst>
            </a:custGeom>
            <a:gradFill rotWithShape="1">
              <a:gsLst>
                <a:gs pos="0">
                  <a:srgbClr val="20989B">
                    <a:alpha val="100000"/>
                  </a:srgbClr>
                </a:gs>
                <a:gs pos="50000">
                  <a:srgbClr val="C3FEFF">
                    <a:alpha val="50500"/>
                  </a:srgbClr>
                </a:gs>
                <a:gs pos="100000">
                  <a:srgbClr val="F9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233786" cy="2347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4890800" y="3920832"/>
            <a:ext cx="1105430" cy="1105430"/>
          </a:xfrm>
          <a:custGeom>
            <a:avLst/>
            <a:gdLst/>
            <a:ahLst/>
            <a:cxnLst/>
            <a:rect l="l" t="t" r="r" b="b"/>
            <a:pathLst>
              <a:path w="1105430" h="1105430">
                <a:moveTo>
                  <a:pt x="0" y="0"/>
                </a:moveTo>
                <a:lnTo>
                  <a:pt x="1105430" y="0"/>
                </a:lnTo>
                <a:lnTo>
                  <a:pt x="1105430" y="1105431"/>
                </a:lnTo>
                <a:lnTo>
                  <a:pt x="0" y="11054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13276516" y="3814012"/>
            <a:ext cx="1169822" cy="1212251"/>
          </a:xfrm>
          <a:custGeom>
            <a:avLst/>
            <a:gdLst/>
            <a:ahLst/>
            <a:cxnLst/>
            <a:rect l="l" t="t" r="r" b="b"/>
            <a:pathLst>
              <a:path w="1169822" h="1212251">
                <a:moveTo>
                  <a:pt x="0" y="0"/>
                </a:moveTo>
                <a:lnTo>
                  <a:pt x="1169823" y="0"/>
                </a:lnTo>
                <a:lnTo>
                  <a:pt x="1169823" y="1212251"/>
                </a:lnTo>
                <a:lnTo>
                  <a:pt x="0" y="12122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TextBox 24"/>
          <p:cNvSpPr txBox="1"/>
          <p:nvPr/>
        </p:nvSpPr>
        <p:spPr>
          <a:xfrm>
            <a:off x="2848461" y="376895"/>
            <a:ext cx="4425285" cy="469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3052" b="1" spc="-128" dirty="0">
                <a:solidFill>
                  <a:srgbClr val="39515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Step 1: Ideate &amp; Innovate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379209" y="386420"/>
            <a:ext cx="6766388" cy="82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</a:pPr>
            <a:r>
              <a:rPr lang="en-US" sz="2916" b="1" spc="-122">
                <a:solidFill>
                  <a:srgbClr val="39515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Step 2: Craft Your Compelling Story</a:t>
            </a:r>
          </a:p>
          <a:p>
            <a:pPr algn="just">
              <a:lnSpc>
                <a:spcPts val="3019"/>
              </a:lnSpc>
            </a:pPr>
            <a:endParaRPr lang="en-US" sz="2916" b="1" spc="-122">
              <a:solidFill>
                <a:srgbClr val="39515A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379209" y="1376045"/>
            <a:ext cx="6766388" cy="145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32"/>
              </a:lnSpc>
              <a:spcBef>
                <a:spcPct val="0"/>
              </a:spcBef>
            </a:pPr>
            <a:r>
              <a:rPr lang="en-US" sz="16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Your idea deserves a spotlight. Create an engaging presentation that vividly communicates your vision, problem-solution fit, and competitive advantage. Your story should captivate and convince.</a:t>
            </a:r>
          </a:p>
          <a:p>
            <a:pPr algn="ctr">
              <a:lnSpc>
                <a:spcPts val="2332"/>
              </a:lnSpc>
              <a:spcBef>
                <a:spcPct val="0"/>
              </a:spcBef>
            </a:pPr>
            <a:endParaRPr lang="en-US" sz="166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379209" y="2822856"/>
            <a:ext cx="7467611" cy="125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5"/>
              </a:lnSpc>
            </a:pPr>
            <a:r>
              <a:rPr lang="en-US" sz="17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•Value Proposition: Clearly define what you offer.</a:t>
            </a:r>
          </a:p>
          <a:p>
            <a:pPr algn="just">
              <a:lnSpc>
                <a:spcPts val="2505"/>
              </a:lnSpc>
              <a:spcBef>
                <a:spcPct val="0"/>
              </a:spcBef>
            </a:pPr>
            <a:r>
              <a:rPr lang="en-US" sz="17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•Market Insight: Demonstrate understanding of your audience.</a:t>
            </a:r>
          </a:p>
          <a:p>
            <a:pPr algn="just">
              <a:lnSpc>
                <a:spcPts val="2505"/>
              </a:lnSpc>
              <a:spcBef>
                <a:spcPct val="0"/>
              </a:spcBef>
            </a:pPr>
            <a:r>
              <a:rPr lang="en-US" sz="17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•Visual Impact: Use compelling design to enhance your message.</a:t>
            </a:r>
          </a:p>
          <a:p>
            <a:pPr algn="just">
              <a:lnSpc>
                <a:spcPts val="2505"/>
              </a:lnSpc>
              <a:spcBef>
                <a:spcPct val="0"/>
              </a:spcBef>
            </a:pPr>
            <a:endParaRPr lang="en-US" sz="178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AutoShape 28"/>
          <p:cNvSpPr/>
          <p:nvPr/>
        </p:nvSpPr>
        <p:spPr>
          <a:xfrm>
            <a:off x="1750072" y="5229225"/>
            <a:ext cx="16537860" cy="58376"/>
          </a:xfrm>
          <a:prstGeom prst="line">
            <a:avLst/>
          </a:prstGeom>
          <a:ln w="38100" cap="flat">
            <a:solidFill>
              <a:srgbClr val="20989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9" name="TextBox 29"/>
          <p:cNvSpPr txBox="1"/>
          <p:nvPr/>
        </p:nvSpPr>
        <p:spPr>
          <a:xfrm>
            <a:off x="3134451" y="5611451"/>
            <a:ext cx="5631527" cy="923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40"/>
              </a:lnSpc>
            </a:pPr>
            <a:r>
              <a:rPr lang="en-US" sz="2956" b="1" spc="-124">
                <a:solidFill>
                  <a:srgbClr val="39515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Step 3: Screening for Success</a:t>
            </a:r>
          </a:p>
          <a:p>
            <a:pPr algn="just">
              <a:lnSpc>
                <a:spcPts val="3759"/>
              </a:lnSpc>
            </a:pPr>
            <a:endParaRPr lang="en-US" sz="2956" b="1" spc="-124">
              <a:solidFill>
                <a:srgbClr val="39515A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5183905" y="7659708"/>
            <a:ext cx="998114" cy="1093824"/>
          </a:xfrm>
          <a:custGeom>
            <a:avLst/>
            <a:gdLst/>
            <a:ahLst/>
            <a:cxnLst/>
            <a:rect l="l" t="t" r="r" b="b"/>
            <a:pathLst>
              <a:path w="998114" h="1093824">
                <a:moveTo>
                  <a:pt x="0" y="0"/>
                </a:moveTo>
                <a:lnTo>
                  <a:pt x="998114" y="0"/>
                </a:lnTo>
                <a:lnTo>
                  <a:pt x="998114" y="1093824"/>
                </a:lnTo>
                <a:lnTo>
                  <a:pt x="0" y="10938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TextBox 31"/>
          <p:cNvSpPr txBox="1"/>
          <p:nvPr/>
        </p:nvSpPr>
        <p:spPr>
          <a:xfrm>
            <a:off x="3134451" y="6439410"/>
            <a:ext cx="6324790" cy="137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03"/>
              </a:lnSpc>
              <a:spcBef>
                <a:spcPct val="0"/>
              </a:spcBef>
            </a:pPr>
            <a:r>
              <a:rPr lang="en-US" sz="157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Submit your presentation for an initial rigorous evaluation. Judges will assess your idea based on its creativity, innovation, potential impact, and overall feasibility. Only the best will proceed!</a:t>
            </a:r>
          </a:p>
          <a:p>
            <a:pPr algn="ctr">
              <a:lnSpc>
                <a:spcPts val="2203"/>
              </a:lnSpc>
              <a:spcBef>
                <a:spcPct val="0"/>
              </a:spcBef>
            </a:pPr>
            <a:endParaRPr lang="en-US" sz="1573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13706769" y="7659708"/>
            <a:ext cx="845597" cy="1274187"/>
          </a:xfrm>
          <a:custGeom>
            <a:avLst/>
            <a:gdLst/>
            <a:ahLst/>
            <a:cxnLst/>
            <a:rect l="l" t="t" r="r" b="b"/>
            <a:pathLst>
              <a:path w="845597" h="1274187">
                <a:moveTo>
                  <a:pt x="0" y="0"/>
                </a:moveTo>
                <a:lnTo>
                  <a:pt x="845597" y="0"/>
                </a:lnTo>
                <a:lnTo>
                  <a:pt x="845597" y="1274187"/>
                </a:lnTo>
                <a:lnTo>
                  <a:pt x="0" y="12741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TextBox 33"/>
          <p:cNvSpPr txBox="1"/>
          <p:nvPr/>
        </p:nvSpPr>
        <p:spPr>
          <a:xfrm>
            <a:off x="10379209" y="5611451"/>
            <a:ext cx="6257384" cy="689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7"/>
              </a:lnSpc>
            </a:pPr>
            <a:r>
              <a:rPr lang="en-US" sz="2617" b="1" spc="-109">
                <a:solidFill>
                  <a:srgbClr val="39515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Step 4: Grand Showcase &amp; Rewards</a:t>
            </a:r>
          </a:p>
          <a:p>
            <a:pPr algn="just">
              <a:lnSpc>
                <a:spcPts val="2377"/>
              </a:lnSpc>
            </a:pPr>
            <a:endParaRPr lang="en-US" sz="2617" b="1" spc="-109">
              <a:solidFill>
                <a:srgbClr val="39515A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379209" y="6417408"/>
            <a:ext cx="6984439" cy="139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moment of truth! Pitch your refined business model canvas to a distinguished panel of judges and a live audience. This is your chance to win prizes, secure mentorship, attract funding, and forge invaluable industry connections.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Freeform 35"/>
          <p:cNvSpPr/>
          <p:nvPr/>
        </p:nvSpPr>
        <p:spPr>
          <a:xfrm flipH="1">
            <a:off x="1901039" y="6923678"/>
            <a:ext cx="21177441" cy="3802351"/>
          </a:xfrm>
          <a:custGeom>
            <a:avLst/>
            <a:gdLst/>
            <a:ahLst/>
            <a:cxnLst/>
            <a:rect l="l" t="t" r="r" b="b"/>
            <a:pathLst>
              <a:path w="21177441" h="3802351">
                <a:moveTo>
                  <a:pt x="21177441" y="0"/>
                </a:moveTo>
                <a:lnTo>
                  <a:pt x="0" y="0"/>
                </a:lnTo>
                <a:lnTo>
                  <a:pt x="0" y="3802351"/>
                </a:lnTo>
                <a:lnTo>
                  <a:pt x="21177441" y="3802351"/>
                </a:lnTo>
                <a:lnTo>
                  <a:pt x="21177441" y="0"/>
                </a:lnTo>
                <a:close/>
              </a:path>
            </a:pathLst>
          </a:custGeom>
          <a:blipFill>
            <a:blip r:embed="rId13">
              <a:alphaModFix amt="6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6" name="AutoShape 36"/>
          <p:cNvSpPr/>
          <p:nvPr/>
        </p:nvSpPr>
        <p:spPr>
          <a:xfrm flipV="1">
            <a:off x="3758032" y="8833256"/>
            <a:ext cx="0" cy="1188976"/>
          </a:xfrm>
          <a:prstGeom prst="line">
            <a:avLst/>
          </a:prstGeom>
          <a:ln w="66675" cap="flat">
            <a:solidFill>
              <a:srgbClr val="20989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7" name="TextBox 37"/>
          <p:cNvSpPr txBox="1"/>
          <p:nvPr/>
        </p:nvSpPr>
        <p:spPr>
          <a:xfrm>
            <a:off x="3816650" y="9000570"/>
            <a:ext cx="13546997" cy="9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7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competition is more than just a chance to win; it's an opportunity to develop entrepreneurial skills, gain valuable feedback, network, and empower yourself to turn your dream into reality.</a:t>
            </a:r>
          </a:p>
          <a:p>
            <a:pPr algn="ctr">
              <a:lnSpc>
                <a:spcPts val="1891"/>
              </a:lnSpc>
              <a:spcBef>
                <a:spcPct val="0"/>
              </a:spcBef>
            </a:pPr>
            <a:endParaRPr lang="en-US" sz="1955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>
            <a:extLst>
              <a:ext uri="{FF2B5EF4-FFF2-40B4-BE49-F238E27FC236}">
                <a16:creationId xmlns:a16="http://schemas.microsoft.com/office/drawing/2014/main" id="{017B55A7-9444-3D18-E0F1-434933979A3F}"/>
              </a:ext>
            </a:extLst>
          </p:cNvPr>
          <p:cNvGrpSpPr/>
          <p:nvPr/>
        </p:nvGrpSpPr>
        <p:grpSpPr>
          <a:xfrm rot="-1168322">
            <a:off x="-1382510" y="-839036"/>
            <a:ext cx="7434779" cy="15382828"/>
            <a:chOff x="0" y="0"/>
            <a:chExt cx="1958131" cy="4051444"/>
          </a:xfrm>
        </p:grpSpPr>
        <p:sp>
          <p:nvSpPr>
            <p:cNvPr id="3" name="Freeform 17">
              <a:extLst>
                <a:ext uri="{FF2B5EF4-FFF2-40B4-BE49-F238E27FC236}">
                  <a16:creationId xmlns:a16="http://schemas.microsoft.com/office/drawing/2014/main" id="{6DC53C2C-52EE-5087-4591-FB0CE883C874}"/>
                </a:ext>
              </a:extLst>
            </p:cNvPr>
            <p:cNvSpPr/>
            <p:nvPr/>
          </p:nvSpPr>
          <p:spPr>
            <a:xfrm>
              <a:off x="0" y="0"/>
              <a:ext cx="1958131" cy="4051444"/>
            </a:xfrm>
            <a:custGeom>
              <a:avLst/>
              <a:gdLst/>
              <a:ahLst/>
              <a:cxnLst/>
              <a:rect l="l" t="t" r="r" b="b"/>
              <a:pathLst>
                <a:path w="1958131" h="4051444">
                  <a:moveTo>
                    <a:pt x="0" y="0"/>
                  </a:moveTo>
                  <a:lnTo>
                    <a:pt x="1958131" y="0"/>
                  </a:lnTo>
                  <a:lnTo>
                    <a:pt x="1958131" y="4051444"/>
                  </a:lnTo>
                  <a:lnTo>
                    <a:pt x="0" y="4051444"/>
                  </a:lnTo>
                  <a:close/>
                </a:path>
              </a:pathLst>
            </a:custGeom>
            <a:solidFill>
              <a:srgbClr val="209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18">
              <a:extLst>
                <a:ext uri="{FF2B5EF4-FFF2-40B4-BE49-F238E27FC236}">
                  <a16:creationId xmlns:a16="http://schemas.microsoft.com/office/drawing/2014/main" id="{9175658E-4196-2B14-76F9-A4D737693ED9}"/>
                </a:ext>
              </a:extLst>
            </p:cNvPr>
            <p:cNvSpPr txBox="1"/>
            <p:nvPr/>
          </p:nvSpPr>
          <p:spPr>
            <a:xfrm>
              <a:off x="0" y="-57150"/>
              <a:ext cx="1958131" cy="410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id="{DEFD0421-A0A8-1B79-4020-BF308D4DD065}"/>
              </a:ext>
            </a:extLst>
          </p:cNvPr>
          <p:cNvGrpSpPr/>
          <p:nvPr/>
        </p:nvGrpSpPr>
        <p:grpSpPr>
          <a:xfrm rot="-1168322">
            <a:off x="3329164" y="-1959976"/>
            <a:ext cx="887655" cy="8696949"/>
            <a:chOff x="0" y="0"/>
            <a:chExt cx="233786" cy="2290554"/>
          </a:xfrm>
        </p:grpSpPr>
        <p:sp>
          <p:nvSpPr>
            <p:cNvPr id="6" name="Freeform 20">
              <a:extLst>
                <a:ext uri="{FF2B5EF4-FFF2-40B4-BE49-F238E27FC236}">
                  <a16:creationId xmlns:a16="http://schemas.microsoft.com/office/drawing/2014/main" id="{61974C44-E3DE-B662-B6D9-5D0FD8957827}"/>
                </a:ext>
              </a:extLst>
            </p:cNvPr>
            <p:cNvSpPr/>
            <p:nvPr/>
          </p:nvSpPr>
          <p:spPr>
            <a:xfrm>
              <a:off x="0" y="0"/>
              <a:ext cx="233786" cy="2290554"/>
            </a:xfrm>
            <a:custGeom>
              <a:avLst/>
              <a:gdLst/>
              <a:ahLst/>
              <a:cxnLst/>
              <a:rect l="l" t="t" r="r" b="b"/>
              <a:pathLst>
                <a:path w="233786" h="2290554">
                  <a:moveTo>
                    <a:pt x="0" y="0"/>
                  </a:moveTo>
                  <a:lnTo>
                    <a:pt x="233786" y="0"/>
                  </a:lnTo>
                  <a:lnTo>
                    <a:pt x="233786" y="2290554"/>
                  </a:lnTo>
                  <a:lnTo>
                    <a:pt x="0" y="2290554"/>
                  </a:lnTo>
                  <a:close/>
                </a:path>
              </a:pathLst>
            </a:custGeom>
            <a:gradFill rotWithShape="1">
              <a:gsLst>
                <a:gs pos="0">
                  <a:srgbClr val="20989B">
                    <a:alpha val="100000"/>
                  </a:srgbClr>
                </a:gs>
                <a:gs pos="50000">
                  <a:srgbClr val="C3FEFF">
                    <a:alpha val="50500"/>
                  </a:srgbClr>
                </a:gs>
                <a:gs pos="100000">
                  <a:srgbClr val="F9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21">
              <a:extLst>
                <a:ext uri="{FF2B5EF4-FFF2-40B4-BE49-F238E27FC236}">
                  <a16:creationId xmlns:a16="http://schemas.microsoft.com/office/drawing/2014/main" id="{AAA3A01E-BA28-6265-F628-94A0C1663C94}"/>
                </a:ext>
              </a:extLst>
            </p:cNvPr>
            <p:cNvSpPr txBox="1"/>
            <p:nvPr/>
          </p:nvSpPr>
          <p:spPr>
            <a:xfrm>
              <a:off x="0" y="-57150"/>
              <a:ext cx="233786" cy="2347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19">
            <a:extLst>
              <a:ext uri="{FF2B5EF4-FFF2-40B4-BE49-F238E27FC236}">
                <a16:creationId xmlns:a16="http://schemas.microsoft.com/office/drawing/2014/main" id="{1E07EF65-ECAC-6E35-36ED-B47C500E81C9}"/>
              </a:ext>
            </a:extLst>
          </p:cNvPr>
          <p:cNvGrpSpPr/>
          <p:nvPr/>
        </p:nvGrpSpPr>
        <p:grpSpPr>
          <a:xfrm rot="-1168322">
            <a:off x="3711153" y="3975935"/>
            <a:ext cx="887655" cy="8696949"/>
            <a:chOff x="0" y="0"/>
            <a:chExt cx="233786" cy="2290554"/>
          </a:xfrm>
        </p:grpSpPr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83EA6196-D5EB-99BE-9426-AD3207B83901}"/>
                </a:ext>
              </a:extLst>
            </p:cNvPr>
            <p:cNvSpPr/>
            <p:nvPr/>
          </p:nvSpPr>
          <p:spPr>
            <a:xfrm>
              <a:off x="0" y="0"/>
              <a:ext cx="233786" cy="2290554"/>
            </a:xfrm>
            <a:custGeom>
              <a:avLst/>
              <a:gdLst/>
              <a:ahLst/>
              <a:cxnLst/>
              <a:rect l="l" t="t" r="r" b="b"/>
              <a:pathLst>
                <a:path w="233786" h="2290554">
                  <a:moveTo>
                    <a:pt x="0" y="0"/>
                  </a:moveTo>
                  <a:lnTo>
                    <a:pt x="233786" y="0"/>
                  </a:lnTo>
                  <a:lnTo>
                    <a:pt x="233786" y="2290554"/>
                  </a:lnTo>
                  <a:lnTo>
                    <a:pt x="0" y="2290554"/>
                  </a:lnTo>
                  <a:close/>
                </a:path>
              </a:pathLst>
            </a:custGeom>
            <a:gradFill rotWithShape="1">
              <a:gsLst>
                <a:gs pos="0">
                  <a:srgbClr val="20989B">
                    <a:alpha val="100000"/>
                  </a:srgbClr>
                </a:gs>
                <a:gs pos="50000">
                  <a:srgbClr val="C3FEFF">
                    <a:alpha val="50500"/>
                  </a:srgbClr>
                </a:gs>
                <a:gs pos="100000">
                  <a:srgbClr val="F9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21">
              <a:extLst>
                <a:ext uri="{FF2B5EF4-FFF2-40B4-BE49-F238E27FC236}">
                  <a16:creationId xmlns:a16="http://schemas.microsoft.com/office/drawing/2014/main" id="{349802BE-F92D-8C7F-FA3D-D7CDA3F1BF10}"/>
                </a:ext>
              </a:extLst>
            </p:cNvPr>
            <p:cNvSpPr txBox="1"/>
            <p:nvPr/>
          </p:nvSpPr>
          <p:spPr>
            <a:xfrm>
              <a:off x="0" y="-57150"/>
              <a:ext cx="233786" cy="2347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9">
            <a:extLst>
              <a:ext uri="{FF2B5EF4-FFF2-40B4-BE49-F238E27FC236}">
                <a16:creationId xmlns:a16="http://schemas.microsoft.com/office/drawing/2014/main" id="{958ACC26-F493-BE18-ADB9-853B20554F28}"/>
              </a:ext>
            </a:extLst>
          </p:cNvPr>
          <p:cNvGrpSpPr/>
          <p:nvPr/>
        </p:nvGrpSpPr>
        <p:grpSpPr>
          <a:xfrm rot="-1168322">
            <a:off x="494255" y="-1053266"/>
            <a:ext cx="887655" cy="8696949"/>
            <a:chOff x="0" y="0"/>
            <a:chExt cx="233786" cy="2290554"/>
          </a:xfrm>
        </p:grpSpPr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B660F0EB-2EFB-B2BF-1988-D71166D078F4}"/>
                </a:ext>
              </a:extLst>
            </p:cNvPr>
            <p:cNvSpPr/>
            <p:nvPr/>
          </p:nvSpPr>
          <p:spPr>
            <a:xfrm>
              <a:off x="0" y="0"/>
              <a:ext cx="233786" cy="2290554"/>
            </a:xfrm>
            <a:custGeom>
              <a:avLst/>
              <a:gdLst/>
              <a:ahLst/>
              <a:cxnLst/>
              <a:rect l="l" t="t" r="r" b="b"/>
              <a:pathLst>
                <a:path w="233786" h="2290554">
                  <a:moveTo>
                    <a:pt x="0" y="0"/>
                  </a:moveTo>
                  <a:lnTo>
                    <a:pt x="233786" y="0"/>
                  </a:lnTo>
                  <a:lnTo>
                    <a:pt x="233786" y="2290554"/>
                  </a:lnTo>
                  <a:lnTo>
                    <a:pt x="0" y="2290554"/>
                  </a:lnTo>
                  <a:close/>
                </a:path>
              </a:pathLst>
            </a:custGeom>
            <a:gradFill rotWithShape="1">
              <a:gsLst>
                <a:gs pos="0">
                  <a:srgbClr val="20989B">
                    <a:alpha val="100000"/>
                  </a:srgbClr>
                </a:gs>
                <a:gs pos="50000">
                  <a:srgbClr val="C3FEFF">
                    <a:alpha val="50500"/>
                  </a:srgbClr>
                </a:gs>
                <a:gs pos="100000">
                  <a:srgbClr val="F9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21">
              <a:extLst>
                <a:ext uri="{FF2B5EF4-FFF2-40B4-BE49-F238E27FC236}">
                  <a16:creationId xmlns:a16="http://schemas.microsoft.com/office/drawing/2014/main" id="{C5B5FC86-BA59-90DF-2504-8739FB5EAE05}"/>
                </a:ext>
              </a:extLst>
            </p:cNvPr>
            <p:cNvSpPr txBox="1"/>
            <p:nvPr/>
          </p:nvSpPr>
          <p:spPr>
            <a:xfrm>
              <a:off x="0" y="-57150"/>
              <a:ext cx="233786" cy="2347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9">
            <a:extLst>
              <a:ext uri="{FF2B5EF4-FFF2-40B4-BE49-F238E27FC236}">
                <a16:creationId xmlns:a16="http://schemas.microsoft.com/office/drawing/2014/main" id="{67A3D69E-A728-8664-D282-94B0AA8DF384}"/>
              </a:ext>
            </a:extLst>
          </p:cNvPr>
          <p:cNvGrpSpPr/>
          <p:nvPr/>
        </p:nvGrpSpPr>
        <p:grpSpPr>
          <a:xfrm rot="-1168322">
            <a:off x="1562248" y="6399233"/>
            <a:ext cx="887655" cy="8696949"/>
            <a:chOff x="0" y="0"/>
            <a:chExt cx="233786" cy="2290554"/>
          </a:xfrm>
        </p:grpSpPr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85A9331E-1E6F-DA8B-17E2-AB0645C03BD3}"/>
                </a:ext>
              </a:extLst>
            </p:cNvPr>
            <p:cNvSpPr/>
            <p:nvPr/>
          </p:nvSpPr>
          <p:spPr>
            <a:xfrm>
              <a:off x="0" y="0"/>
              <a:ext cx="233786" cy="2290554"/>
            </a:xfrm>
            <a:custGeom>
              <a:avLst/>
              <a:gdLst/>
              <a:ahLst/>
              <a:cxnLst/>
              <a:rect l="l" t="t" r="r" b="b"/>
              <a:pathLst>
                <a:path w="233786" h="2290554">
                  <a:moveTo>
                    <a:pt x="0" y="0"/>
                  </a:moveTo>
                  <a:lnTo>
                    <a:pt x="233786" y="0"/>
                  </a:lnTo>
                  <a:lnTo>
                    <a:pt x="233786" y="2290554"/>
                  </a:lnTo>
                  <a:lnTo>
                    <a:pt x="0" y="2290554"/>
                  </a:lnTo>
                  <a:close/>
                </a:path>
              </a:pathLst>
            </a:custGeom>
            <a:gradFill rotWithShape="1">
              <a:gsLst>
                <a:gs pos="0">
                  <a:srgbClr val="20989B">
                    <a:alpha val="100000"/>
                  </a:srgbClr>
                </a:gs>
                <a:gs pos="50000">
                  <a:srgbClr val="C3FEFF">
                    <a:alpha val="50500"/>
                  </a:srgbClr>
                </a:gs>
                <a:gs pos="100000">
                  <a:srgbClr val="F9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21">
              <a:extLst>
                <a:ext uri="{FF2B5EF4-FFF2-40B4-BE49-F238E27FC236}">
                  <a16:creationId xmlns:a16="http://schemas.microsoft.com/office/drawing/2014/main" id="{CF3C6469-3895-ABA5-42C1-35F9633E8CC5}"/>
                </a:ext>
              </a:extLst>
            </p:cNvPr>
            <p:cNvSpPr txBox="1"/>
            <p:nvPr/>
          </p:nvSpPr>
          <p:spPr>
            <a:xfrm>
              <a:off x="0" y="-57150"/>
              <a:ext cx="233786" cy="2347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AutoShape 2">
            <a:extLst>
              <a:ext uri="{FF2B5EF4-FFF2-40B4-BE49-F238E27FC236}">
                <a16:creationId xmlns:a16="http://schemas.microsoft.com/office/drawing/2014/main" id="{9B315510-077E-B6BC-2024-6C4C5A6C44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5050756" cy="50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FBEA3B-6D15-C765-581A-DEAD810D2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057" y="1038810"/>
            <a:ext cx="13085165" cy="89796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990349-1A71-E47E-A6AA-0563600EDE17}"/>
              </a:ext>
            </a:extLst>
          </p:cNvPr>
          <p:cNvSpPr txBox="1"/>
          <p:nvPr/>
        </p:nvSpPr>
        <p:spPr>
          <a:xfrm>
            <a:off x="4953000" y="391218"/>
            <a:ext cx="11051176" cy="634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6000" b="1" spc="-128" dirty="0">
                <a:solidFill>
                  <a:srgbClr val="39515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Winner's tips</a:t>
            </a:r>
          </a:p>
        </p:txBody>
      </p:sp>
    </p:spTree>
    <p:extLst>
      <p:ext uri="{BB962C8B-B14F-4D97-AF65-F5344CB8AC3E}">
        <p14:creationId xmlns:p14="http://schemas.microsoft.com/office/powerpoint/2010/main" val="499968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50341" y="6968759"/>
            <a:ext cx="24520492" cy="4402586"/>
          </a:xfrm>
          <a:custGeom>
            <a:avLst/>
            <a:gdLst/>
            <a:ahLst/>
            <a:cxnLst/>
            <a:rect l="l" t="t" r="r" b="b"/>
            <a:pathLst>
              <a:path w="24520492" h="4402586">
                <a:moveTo>
                  <a:pt x="24520491" y="0"/>
                </a:moveTo>
                <a:lnTo>
                  <a:pt x="0" y="0"/>
                </a:lnTo>
                <a:lnTo>
                  <a:pt x="0" y="4402586"/>
                </a:lnTo>
                <a:lnTo>
                  <a:pt x="24520491" y="4402586"/>
                </a:lnTo>
                <a:lnTo>
                  <a:pt x="24520491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-1168322">
            <a:off x="-1234317" y="-1840415"/>
            <a:ext cx="7434779" cy="15382828"/>
            <a:chOff x="0" y="0"/>
            <a:chExt cx="1958131" cy="40514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58131" cy="4051444"/>
            </a:xfrm>
            <a:custGeom>
              <a:avLst/>
              <a:gdLst/>
              <a:ahLst/>
              <a:cxnLst/>
              <a:rect l="l" t="t" r="r" b="b"/>
              <a:pathLst>
                <a:path w="1958131" h="4051444">
                  <a:moveTo>
                    <a:pt x="0" y="0"/>
                  </a:moveTo>
                  <a:lnTo>
                    <a:pt x="1958131" y="0"/>
                  </a:lnTo>
                  <a:lnTo>
                    <a:pt x="1958131" y="4051444"/>
                  </a:lnTo>
                  <a:lnTo>
                    <a:pt x="0" y="4051444"/>
                  </a:lnTo>
                  <a:close/>
                </a:path>
              </a:pathLst>
            </a:custGeom>
            <a:solidFill>
              <a:srgbClr val="209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958131" cy="410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6579275">
            <a:off x="-4290887" y="4649456"/>
            <a:ext cx="13353097" cy="404258"/>
          </a:xfrm>
          <a:custGeom>
            <a:avLst/>
            <a:gdLst/>
            <a:ahLst/>
            <a:cxnLst/>
            <a:rect l="l" t="t" r="r" b="b"/>
            <a:pathLst>
              <a:path w="13353097" h="404258">
                <a:moveTo>
                  <a:pt x="0" y="0"/>
                </a:moveTo>
                <a:lnTo>
                  <a:pt x="13353097" y="0"/>
                </a:lnTo>
                <a:lnTo>
                  <a:pt x="13353097" y="404258"/>
                </a:lnTo>
                <a:lnTo>
                  <a:pt x="0" y="404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4339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 rot="-1168322">
            <a:off x="-5047683" y="-1840415"/>
            <a:ext cx="7434779" cy="15382828"/>
            <a:chOff x="0" y="0"/>
            <a:chExt cx="1958131" cy="40514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58131" cy="4051444"/>
            </a:xfrm>
            <a:custGeom>
              <a:avLst/>
              <a:gdLst/>
              <a:ahLst/>
              <a:cxnLst/>
              <a:rect l="l" t="t" r="r" b="b"/>
              <a:pathLst>
                <a:path w="1958131" h="4051444">
                  <a:moveTo>
                    <a:pt x="0" y="0"/>
                  </a:moveTo>
                  <a:lnTo>
                    <a:pt x="1958131" y="0"/>
                  </a:lnTo>
                  <a:lnTo>
                    <a:pt x="1958131" y="4051444"/>
                  </a:lnTo>
                  <a:lnTo>
                    <a:pt x="0" y="4051444"/>
                  </a:lnTo>
                  <a:close/>
                </a:path>
              </a:pathLst>
            </a:custGeom>
            <a:solidFill>
              <a:srgbClr val="39515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958131" cy="410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168322">
            <a:off x="4294558" y="-2713330"/>
            <a:ext cx="887655" cy="8696949"/>
            <a:chOff x="0" y="0"/>
            <a:chExt cx="233786" cy="22905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3786" cy="2290554"/>
            </a:xfrm>
            <a:custGeom>
              <a:avLst/>
              <a:gdLst/>
              <a:ahLst/>
              <a:cxnLst/>
              <a:rect l="l" t="t" r="r" b="b"/>
              <a:pathLst>
                <a:path w="233786" h="2290554">
                  <a:moveTo>
                    <a:pt x="0" y="0"/>
                  </a:moveTo>
                  <a:lnTo>
                    <a:pt x="233786" y="0"/>
                  </a:lnTo>
                  <a:lnTo>
                    <a:pt x="233786" y="2290554"/>
                  </a:lnTo>
                  <a:lnTo>
                    <a:pt x="0" y="2290554"/>
                  </a:lnTo>
                  <a:close/>
                </a:path>
              </a:pathLst>
            </a:custGeom>
            <a:gradFill rotWithShape="1">
              <a:gsLst>
                <a:gs pos="0">
                  <a:srgbClr val="20989B">
                    <a:alpha val="100000"/>
                  </a:srgbClr>
                </a:gs>
                <a:gs pos="50000">
                  <a:srgbClr val="C3FEFF">
                    <a:alpha val="50500"/>
                  </a:srgbClr>
                </a:gs>
                <a:gs pos="100000">
                  <a:srgbClr val="F9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33786" cy="2347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82216" y="753134"/>
            <a:ext cx="1764021" cy="1764021"/>
          </a:xfrm>
          <a:custGeom>
            <a:avLst/>
            <a:gdLst/>
            <a:ahLst/>
            <a:cxnLst/>
            <a:rect l="l" t="t" r="r" b="b"/>
            <a:pathLst>
              <a:path w="1764021" h="1764021">
                <a:moveTo>
                  <a:pt x="0" y="0"/>
                </a:moveTo>
                <a:lnTo>
                  <a:pt x="1764021" y="0"/>
                </a:lnTo>
                <a:lnTo>
                  <a:pt x="1764021" y="1764021"/>
                </a:lnTo>
                <a:lnTo>
                  <a:pt x="0" y="17640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4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5447804" y="8252378"/>
            <a:ext cx="925508" cy="917674"/>
          </a:xfrm>
          <a:custGeom>
            <a:avLst/>
            <a:gdLst/>
            <a:ahLst/>
            <a:cxnLst/>
            <a:rect l="l" t="t" r="r" b="b"/>
            <a:pathLst>
              <a:path w="925508" h="917674">
                <a:moveTo>
                  <a:pt x="0" y="0"/>
                </a:moveTo>
                <a:lnTo>
                  <a:pt x="925509" y="0"/>
                </a:lnTo>
                <a:lnTo>
                  <a:pt x="925509" y="917674"/>
                </a:lnTo>
                <a:lnTo>
                  <a:pt x="0" y="9176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106388" r="-10315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 rot="-1168322">
            <a:off x="7044517" y="6809470"/>
            <a:ext cx="887655" cy="5600547"/>
            <a:chOff x="0" y="0"/>
            <a:chExt cx="233786" cy="14750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3786" cy="1475041"/>
            </a:xfrm>
            <a:custGeom>
              <a:avLst/>
              <a:gdLst/>
              <a:ahLst/>
              <a:cxnLst/>
              <a:rect l="l" t="t" r="r" b="b"/>
              <a:pathLst>
                <a:path w="233786" h="1475041">
                  <a:moveTo>
                    <a:pt x="0" y="0"/>
                  </a:moveTo>
                  <a:lnTo>
                    <a:pt x="233786" y="0"/>
                  </a:lnTo>
                  <a:lnTo>
                    <a:pt x="233786" y="1475041"/>
                  </a:lnTo>
                  <a:lnTo>
                    <a:pt x="0" y="1475041"/>
                  </a:lnTo>
                  <a:close/>
                </a:path>
              </a:pathLst>
            </a:custGeom>
            <a:gradFill rotWithShape="1">
              <a:gsLst>
                <a:gs pos="0">
                  <a:srgbClr val="F9FFFF">
                    <a:alpha val="0"/>
                  </a:srgbClr>
                </a:gs>
                <a:gs pos="50000">
                  <a:srgbClr val="C3FEFF">
                    <a:alpha val="50500"/>
                  </a:srgbClr>
                </a:gs>
                <a:gs pos="100000">
                  <a:srgbClr val="2098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233786" cy="1532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51280" y="3570793"/>
            <a:ext cx="5522033" cy="4141524"/>
            <a:chOff x="0" y="0"/>
            <a:chExt cx="812800" cy="6096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F828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973016" y="4060992"/>
            <a:ext cx="3278561" cy="2913821"/>
          </a:xfrm>
          <a:custGeom>
            <a:avLst/>
            <a:gdLst/>
            <a:ahLst/>
            <a:cxnLst/>
            <a:rect l="l" t="t" r="r" b="b"/>
            <a:pathLst>
              <a:path w="3278561" h="2913821">
                <a:moveTo>
                  <a:pt x="0" y="0"/>
                </a:moveTo>
                <a:lnTo>
                  <a:pt x="3278561" y="0"/>
                </a:lnTo>
                <a:lnTo>
                  <a:pt x="3278561" y="2913821"/>
                </a:lnTo>
                <a:lnTo>
                  <a:pt x="0" y="29138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2" name="Group 22"/>
          <p:cNvGrpSpPr/>
          <p:nvPr/>
        </p:nvGrpSpPr>
        <p:grpSpPr>
          <a:xfrm>
            <a:off x="7910796" y="8252378"/>
            <a:ext cx="10293591" cy="1455931"/>
            <a:chOff x="0" y="0"/>
            <a:chExt cx="2711069" cy="3834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711069" cy="383455"/>
            </a:xfrm>
            <a:custGeom>
              <a:avLst/>
              <a:gdLst/>
              <a:ahLst/>
              <a:cxnLst/>
              <a:rect l="l" t="t" r="r" b="b"/>
              <a:pathLst>
                <a:path w="2711069" h="383455">
                  <a:moveTo>
                    <a:pt x="38358" y="0"/>
                  </a:moveTo>
                  <a:lnTo>
                    <a:pt x="2672712" y="0"/>
                  </a:lnTo>
                  <a:cubicBezTo>
                    <a:pt x="2693896" y="0"/>
                    <a:pt x="2711069" y="17173"/>
                    <a:pt x="2711069" y="38358"/>
                  </a:cubicBezTo>
                  <a:lnTo>
                    <a:pt x="2711069" y="345097"/>
                  </a:lnTo>
                  <a:cubicBezTo>
                    <a:pt x="2711069" y="366282"/>
                    <a:pt x="2693896" y="383455"/>
                    <a:pt x="2672712" y="383455"/>
                  </a:cubicBezTo>
                  <a:lnTo>
                    <a:pt x="38358" y="383455"/>
                  </a:lnTo>
                  <a:cubicBezTo>
                    <a:pt x="17173" y="383455"/>
                    <a:pt x="0" y="366282"/>
                    <a:pt x="0" y="345097"/>
                  </a:cubicBezTo>
                  <a:lnTo>
                    <a:pt x="0" y="38358"/>
                  </a:lnTo>
                  <a:cubicBezTo>
                    <a:pt x="0" y="17173"/>
                    <a:pt x="17173" y="0"/>
                    <a:pt x="38358" y="0"/>
                  </a:cubicBezTo>
                  <a:close/>
                </a:path>
              </a:pathLst>
            </a:custGeom>
            <a:solidFill>
              <a:srgbClr val="45B2B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2711069" cy="440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883252" y="4639613"/>
            <a:ext cx="10894732" cy="153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10"/>
              </a:lnSpc>
            </a:pPr>
            <a:r>
              <a:rPr lang="en-US" sz="222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Mark your calendars! Ensure all your materials are submitted on time to be considered for IGNITRON 2026. This is your chance to shine and make your entrepreneurial dreams a reality.</a:t>
            </a:r>
          </a:p>
          <a:p>
            <a:pPr algn="just">
              <a:lnSpc>
                <a:spcPts val="2830"/>
              </a:lnSpc>
              <a:spcBef>
                <a:spcPct val="0"/>
              </a:spcBef>
            </a:pPr>
            <a:endParaRPr lang="en-US" sz="2222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109617" y="559615"/>
            <a:ext cx="6320583" cy="212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65"/>
              </a:lnSpc>
            </a:pPr>
            <a:r>
              <a:rPr lang="en-US" sz="7137" b="1" spc="-299">
                <a:solidFill>
                  <a:srgbClr val="39515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Don't Miss Out!</a:t>
            </a:r>
          </a:p>
          <a:p>
            <a:pPr algn="r">
              <a:lnSpc>
                <a:spcPts val="8065"/>
              </a:lnSpc>
            </a:pPr>
            <a:endParaRPr lang="en-US" sz="7137" b="1" spc="-299">
              <a:solidFill>
                <a:srgbClr val="39515A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109617" y="8533304"/>
            <a:ext cx="9895950" cy="88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0"/>
              </a:lnSpc>
            </a:pPr>
            <a:r>
              <a:rPr lang="en-US" sz="2000" spc="-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Late submissions will not be accepted. Plan ahead to ensure your entry is complete and submitted by the deadline.</a:t>
            </a:r>
          </a:p>
          <a:p>
            <a:pPr algn="l">
              <a:lnSpc>
                <a:spcPts val="2260"/>
              </a:lnSpc>
            </a:pPr>
            <a:endParaRPr lang="en-US" sz="2000" spc="-8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645206" y="2314112"/>
            <a:ext cx="13934126" cy="1914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8"/>
              </a:lnSpc>
            </a:pPr>
            <a:r>
              <a:rPr lang="en-US" sz="6237" b="1" spc="-261">
                <a:solidFill>
                  <a:srgbClr val="39515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Submission Deadline: 16/02/2026</a:t>
            </a:r>
          </a:p>
          <a:p>
            <a:pPr algn="just">
              <a:lnSpc>
                <a:spcPts val="7500"/>
              </a:lnSpc>
            </a:pPr>
            <a:endParaRPr lang="en-US" sz="6237" b="1" spc="-261">
              <a:solidFill>
                <a:srgbClr val="39515A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62888">
            <a:off x="17712943" y="-3881126"/>
            <a:ext cx="5429187" cy="15382828"/>
            <a:chOff x="0" y="0"/>
            <a:chExt cx="1429909" cy="4051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9909" cy="4051444"/>
            </a:xfrm>
            <a:custGeom>
              <a:avLst/>
              <a:gdLst/>
              <a:ahLst/>
              <a:cxnLst/>
              <a:rect l="l" t="t" r="r" b="b"/>
              <a:pathLst>
                <a:path w="1429909" h="4051444">
                  <a:moveTo>
                    <a:pt x="0" y="0"/>
                  </a:moveTo>
                  <a:lnTo>
                    <a:pt x="1429909" y="0"/>
                  </a:lnTo>
                  <a:lnTo>
                    <a:pt x="1429909" y="4051444"/>
                  </a:lnTo>
                  <a:lnTo>
                    <a:pt x="0" y="4051444"/>
                  </a:lnTo>
                  <a:close/>
                </a:path>
              </a:pathLst>
            </a:custGeom>
            <a:solidFill>
              <a:srgbClr val="209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29909" cy="410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6270710" flipV="1">
            <a:off x="11882298" y="4514251"/>
            <a:ext cx="13353097" cy="404258"/>
          </a:xfrm>
          <a:custGeom>
            <a:avLst/>
            <a:gdLst/>
            <a:ahLst/>
            <a:cxnLst/>
            <a:rect l="l" t="t" r="r" b="b"/>
            <a:pathLst>
              <a:path w="13353097" h="404258">
                <a:moveTo>
                  <a:pt x="0" y="404258"/>
                </a:moveTo>
                <a:lnTo>
                  <a:pt x="13353096" y="404258"/>
                </a:lnTo>
                <a:lnTo>
                  <a:pt x="13353096" y="0"/>
                </a:lnTo>
                <a:lnTo>
                  <a:pt x="0" y="0"/>
                </a:lnTo>
                <a:lnTo>
                  <a:pt x="0" y="404258"/>
                </a:lnTo>
                <a:close/>
              </a:path>
            </a:pathLst>
          </a:custGeom>
          <a:blipFill>
            <a:blip r:embed="rId2"/>
            <a:stretch>
              <a:fillRect t="-184339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 rot="-862888">
            <a:off x="18515459" y="-3881126"/>
            <a:ext cx="5429187" cy="15382828"/>
            <a:chOff x="0" y="0"/>
            <a:chExt cx="1429909" cy="40514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29909" cy="4051444"/>
            </a:xfrm>
            <a:custGeom>
              <a:avLst/>
              <a:gdLst/>
              <a:ahLst/>
              <a:cxnLst/>
              <a:rect l="l" t="t" r="r" b="b"/>
              <a:pathLst>
                <a:path w="1429909" h="4051444">
                  <a:moveTo>
                    <a:pt x="0" y="0"/>
                  </a:moveTo>
                  <a:lnTo>
                    <a:pt x="1429909" y="0"/>
                  </a:lnTo>
                  <a:lnTo>
                    <a:pt x="1429909" y="4051444"/>
                  </a:lnTo>
                  <a:lnTo>
                    <a:pt x="0" y="4051444"/>
                  </a:lnTo>
                  <a:close/>
                </a:path>
              </a:pathLst>
            </a:custGeom>
            <a:solidFill>
              <a:srgbClr val="39515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429909" cy="410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852149">
            <a:off x="16246328" y="-2234716"/>
            <a:ext cx="887655" cy="5727768"/>
            <a:chOff x="0" y="0"/>
            <a:chExt cx="233786" cy="15085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3786" cy="1508548"/>
            </a:xfrm>
            <a:custGeom>
              <a:avLst/>
              <a:gdLst/>
              <a:ahLst/>
              <a:cxnLst/>
              <a:rect l="l" t="t" r="r" b="b"/>
              <a:pathLst>
                <a:path w="233786" h="1508548">
                  <a:moveTo>
                    <a:pt x="0" y="0"/>
                  </a:moveTo>
                  <a:lnTo>
                    <a:pt x="233786" y="0"/>
                  </a:lnTo>
                  <a:lnTo>
                    <a:pt x="233786" y="1508548"/>
                  </a:lnTo>
                  <a:lnTo>
                    <a:pt x="0" y="1508548"/>
                  </a:lnTo>
                  <a:close/>
                </a:path>
              </a:pathLst>
            </a:custGeom>
            <a:gradFill rotWithShape="1">
              <a:gsLst>
                <a:gs pos="0">
                  <a:srgbClr val="20989B">
                    <a:alpha val="100000"/>
                  </a:srgbClr>
                </a:gs>
                <a:gs pos="50000">
                  <a:srgbClr val="C3FEFF">
                    <a:alpha val="50500"/>
                  </a:srgbClr>
                </a:gs>
                <a:gs pos="100000">
                  <a:srgbClr val="F9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33786" cy="1565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168322">
            <a:off x="-6713311" y="-1640329"/>
            <a:ext cx="7434779" cy="15382828"/>
            <a:chOff x="0" y="0"/>
            <a:chExt cx="1958131" cy="40514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58131" cy="4051444"/>
            </a:xfrm>
            <a:custGeom>
              <a:avLst/>
              <a:gdLst/>
              <a:ahLst/>
              <a:cxnLst/>
              <a:rect l="l" t="t" r="r" b="b"/>
              <a:pathLst>
                <a:path w="1958131" h="4051444">
                  <a:moveTo>
                    <a:pt x="0" y="0"/>
                  </a:moveTo>
                  <a:lnTo>
                    <a:pt x="1958131" y="0"/>
                  </a:lnTo>
                  <a:lnTo>
                    <a:pt x="1958131" y="4051444"/>
                  </a:lnTo>
                  <a:lnTo>
                    <a:pt x="0" y="4051444"/>
                  </a:lnTo>
                  <a:close/>
                </a:path>
              </a:pathLst>
            </a:custGeom>
            <a:solidFill>
              <a:srgbClr val="209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958131" cy="410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6579275">
            <a:off x="-7236467" y="4649456"/>
            <a:ext cx="13353097" cy="404258"/>
          </a:xfrm>
          <a:custGeom>
            <a:avLst/>
            <a:gdLst/>
            <a:ahLst/>
            <a:cxnLst/>
            <a:rect l="l" t="t" r="r" b="b"/>
            <a:pathLst>
              <a:path w="13353097" h="404258">
                <a:moveTo>
                  <a:pt x="0" y="0"/>
                </a:moveTo>
                <a:lnTo>
                  <a:pt x="13353096" y="0"/>
                </a:lnTo>
                <a:lnTo>
                  <a:pt x="13353096" y="404258"/>
                </a:lnTo>
                <a:lnTo>
                  <a:pt x="0" y="404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339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 rot="-1168322">
            <a:off x="-7993264" y="-1840415"/>
            <a:ext cx="7434779" cy="15382828"/>
            <a:chOff x="0" y="0"/>
            <a:chExt cx="1958131" cy="405144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58131" cy="4051444"/>
            </a:xfrm>
            <a:custGeom>
              <a:avLst/>
              <a:gdLst/>
              <a:ahLst/>
              <a:cxnLst/>
              <a:rect l="l" t="t" r="r" b="b"/>
              <a:pathLst>
                <a:path w="1958131" h="4051444">
                  <a:moveTo>
                    <a:pt x="0" y="0"/>
                  </a:moveTo>
                  <a:lnTo>
                    <a:pt x="1958131" y="0"/>
                  </a:lnTo>
                  <a:lnTo>
                    <a:pt x="1958131" y="4051444"/>
                  </a:lnTo>
                  <a:lnTo>
                    <a:pt x="0" y="4051444"/>
                  </a:lnTo>
                  <a:close/>
                </a:path>
              </a:pathLst>
            </a:custGeom>
            <a:solidFill>
              <a:srgbClr val="39515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958131" cy="410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168322">
            <a:off x="-435737" y="-2356839"/>
            <a:ext cx="887655" cy="8696949"/>
            <a:chOff x="0" y="0"/>
            <a:chExt cx="233786" cy="229055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3786" cy="2290554"/>
            </a:xfrm>
            <a:custGeom>
              <a:avLst/>
              <a:gdLst/>
              <a:ahLst/>
              <a:cxnLst/>
              <a:rect l="l" t="t" r="r" b="b"/>
              <a:pathLst>
                <a:path w="233786" h="2290554">
                  <a:moveTo>
                    <a:pt x="0" y="0"/>
                  </a:moveTo>
                  <a:lnTo>
                    <a:pt x="233786" y="0"/>
                  </a:lnTo>
                  <a:lnTo>
                    <a:pt x="233786" y="2290554"/>
                  </a:lnTo>
                  <a:lnTo>
                    <a:pt x="0" y="2290554"/>
                  </a:lnTo>
                  <a:close/>
                </a:path>
              </a:pathLst>
            </a:custGeom>
            <a:gradFill rotWithShape="1">
              <a:gsLst>
                <a:gs pos="0">
                  <a:srgbClr val="20989B">
                    <a:alpha val="100000"/>
                  </a:srgbClr>
                </a:gs>
                <a:gs pos="50000">
                  <a:srgbClr val="C3FEFF">
                    <a:alpha val="50500"/>
                  </a:srgbClr>
                </a:gs>
                <a:gs pos="100000">
                  <a:srgbClr val="F9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233786" cy="2347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876084" y="430042"/>
            <a:ext cx="12636383" cy="1561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89"/>
              </a:lnSpc>
            </a:pPr>
            <a:r>
              <a:rPr lang="en-US" sz="5300" b="1" spc="-222">
                <a:solidFill>
                  <a:srgbClr val="39515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Essential Requirements for Participation</a:t>
            </a:r>
          </a:p>
          <a:p>
            <a:pPr algn="just">
              <a:lnSpc>
                <a:spcPts val="5989"/>
              </a:lnSpc>
            </a:pPr>
            <a:endParaRPr lang="en-US" sz="5300" b="1" spc="-222">
              <a:solidFill>
                <a:srgbClr val="39515A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173488" y="3702536"/>
            <a:ext cx="8285419" cy="3602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2129" lvl="1" indent="-316065" algn="just">
              <a:lnSpc>
                <a:spcPts val="4099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Name</a:t>
            </a:r>
          </a:p>
          <a:p>
            <a:pPr marL="632129" lvl="1" indent="-316065" algn="just">
              <a:lnSpc>
                <a:spcPts val="4099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Co-Ordinator Name</a:t>
            </a:r>
          </a:p>
          <a:p>
            <a:pPr marL="632129" lvl="1" indent="-316065" algn="just">
              <a:lnSpc>
                <a:spcPts val="4099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Co-Ordinator Phone Number</a:t>
            </a:r>
          </a:p>
          <a:p>
            <a:pPr marL="632129" lvl="1" indent="-316065" algn="just">
              <a:lnSpc>
                <a:spcPts val="4099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Alternative Phone Number</a:t>
            </a:r>
          </a:p>
          <a:p>
            <a:pPr marL="632129" lvl="1" indent="-316065" algn="just">
              <a:lnSpc>
                <a:spcPts val="4099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Co-Ordinator Email ID</a:t>
            </a:r>
          </a:p>
          <a:p>
            <a:pPr marL="632129" lvl="1" indent="-316065" algn="just">
              <a:lnSpc>
                <a:spcPts val="4099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Alternative Email ID</a:t>
            </a:r>
          </a:p>
          <a:p>
            <a:pPr marL="632129" lvl="1" indent="-316065" algn="just">
              <a:lnSpc>
                <a:spcPts val="4099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Size (2-5 members)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76084" y="1727176"/>
            <a:ext cx="12502875" cy="13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90"/>
              </a:lnSpc>
            </a:pPr>
            <a:r>
              <a:rPr lang="en-US" sz="292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ensure a smooth registration process, please provide the following details:</a:t>
            </a:r>
          </a:p>
          <a:p>
            <a:pPr algn="just">
              <a:lnSpc>
                <a:spcPts val="2830"/>
              </a:lnSpc>
              <a:spcBef>
                <a:spcPct val="0"/>
              </a:spcBef>
            </a:pPr>
            <a:endParaRPr lang="en-US" sz="292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039354" y="4180571"/>
            <a:ext cx="7783716" cy="2664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1"/>
              </a:lnSpc>
              <a:spcBef>
                <a:spcPct val="0"/>
              </a:spcBef>
            </a:pPr>
            <a:r>
              <a:rPr lang="en-US" sz="296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•College Name</a:t>
            </a:r>
          </a:p>
          <a:p>
            <a:pPr algn="l">
              <a:lnSpc>
                <a:spcPts val="4151"/>
              </a:lnSpc>
              <a:spcBef>
                <a:spcPct val="0"/>
              </a:spcBef>
            </a:pPr>
            <a:r>
              <a:rPr lang="en-US" sz="296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•Your Business Idea (brief description)</a:t>
            </a:r>
          </a:p>
          <a:p>
            <a:pPr algn="l">
              <a:lnSpc>
                <a:spcPts val="4151"/>
              </a:lnSpc>
              <a:spcBef>
                <a:spcPct val="0"/>
              </a:spcBef>
            </a:pPr>
            <a:r>
              <a:rPr lang="en-US" sz="296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•Payment Method Used</a:t>
            </a:r>
          </a:p>
          <a:p>
            <a:pPr algn="l">
              <a:lnSpc>
                <a:spcPts val="4151"/>
              </a:lnSpc>
              <a:spcBef>
                <a:spcPct val="0"/>
              </a:spcBef>
            </a:pPr>
            <a:r>
              <a:rPr lang="en-US" sz="296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•Payment Screenshot (proof of payment)</a:t>
            </a:r>
          </a:p>
          <a:p>
            <a:pPr algn="l">
              <a:lnSpc>
                <a:spcPts val="4151"/>
              </a:lnSpc>
              <a:spcBef>
                <a:spcPct val="0"/>
              </a:spcBef>
            </a:pPr>
            <a:r>
              <a:rPr lang="en-US" sz="296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•Your Idea Presentation (PPT </a:t>
            </a:r>
            <a:r>
              <a:rPr lang="en-US" sz="296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format)</a:t>
            </a:r>
            <a:endParaRPr lang="en-US" sz="2965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7932086" y="6328945"/>
            <a:ext cx="24520492" cy="4402586"/>
          </a:xfrm>
          <a:custGeom>
            <a:avLst/>
            <a:gdLst/>
            <a:ahLst/>
            <a:cxnLst/>
            <a:rect l="l" t="t" r="r" b="b"/>
            <a:pathLst>
              <a:path w="24520492" h="4402586">
                <a:moveTo>
                  <a:pt x="24520491" y="0"/>
                </a:moveTo>
                <a:lnTo>
                  <a:pt x="0" y="0"/>
                </a:lnTo>
                <a:lnTo>
                  <a:pt x="0" y="4402586"/>
                </a:lnTo>
                <a:lnTo>
                  <a:pt x="24520491" y="4402586"/>
                </a:lnTo>
                <a:lnTo>
                  <a:pt x="24520491" y="0"/>
                </a:lnTo>
                <a:close/>
              </a:path>
            </a:pathLst>
          </a:custGeom>
          <a:blipFill>
            <a:blip r:embed="rId2">
              <a:alphaModFix amt="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-862888">
            <a:off x="12902200" y="-3214796"/>
            <a:ext cx="5429187" cy="15382828"/>
            <a:chOff x="0" y="0"/>
            <a:chExt cx="1429909" cy="40514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29909" cy="4051444"/>
            </a:xfrm>
            <a:custGeom>
              <a:avLst/>
              <a:gdLst/>
              <a:ahLst/>
              <a:cxnLst/>
              <a:rect l="l" t="t" r="r" b="b"/>
              <a:pathLst>
                <a:path w="1429909" h="4051444">
                  <a:moveTo>
                    <a:pt x="0" y="0"/>
                  </a:moveTo>
                  <a:lnTo>
                    <a:pt x="1429909" y="0"/>
                  </a:lnTo>
                  <a:lnTo>
                    <a:pt x="1429909" y="4051444"/>
                  </a:lnTo>
                  <a:lnTo>
                    <a:pt x="0" y="4051444"/>
                  </a:lnTo>
                  <a:close/>
                </a:path>
              </a:pathLst>
            </a:custGeom>
            <a:solidFill>
              <a:srgbClr val="209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429909" cy="410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6270710" flipV="1">
            <a:off x="8940246" y="4649456"/>
            <a:ext cx="13353097" cy="404258"/>
          </a:xfrm>
          <a:custGeom>
            <a:avLst/>
            <a:gdLst/>
            <a:ahLst/>
            <a:cxnLst/>
            <a:rect l="l" t="t" r="r" b="b"/>
            <a:pathLst>
              <a:path w="13353097" h="404258">
                <a:moveTo>
                  <a:pt x="0" y="404258"/>
                </a:moveTo>
                <a:lnTo>
                  <a:pt x="13353096" y="404258"/>
                </a:lnTo>
                <a:lnTo>
                  <a:pt x="13353096" y="0"/>
                </a:lnTo>
                <a:lnTo>
                  <a:pt x="0" y="0"/>
                </a:lnTo>
                <a:lnTo>
                  <a:pt x="0" y="404258"/>
                </a:lnTo>
                <a:close/>
              </a:path>
            </a:pathLst>
          </a:custGeom>
          <a:blipFill>
            <a:blip r:embed="rId4"/>
            <a:stretch>
              <a:fillRect t="-184339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 rot="-862888">
            <a:off x="15573406" y="-3745921"/>
            <a:ext cx="5429187" cy="15382828"/>
            <a:chOff x="0" y="0"/>
            <a:chExt cx="1429909" cy="40514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29909" cy="4051444"/>
            </a:xfrm>
            <a:custGeom>
              <a:avLst/>
              <a:gdLst/>
              <a:ahLst/>
              <a:cxnLst/>
              <a:rect l="l" t="t" r="r" b="b"/>
              <a:pathLst>
                <a:path w="1429909" h="4051444">
                  <a:moveTo>
                    <a:pt x="0" y="0"/>
                  </a:moveTo>
                  <a:lnTo>
                    <a:pt x="1429909" y="0"/>
                  </a:lnTo>
                  <a:lnTo>
                    <a:pt x="1429909" y="4051444"/>
                  </a:lnTo>
                  <a:lnTo>
                    <a:pt x="0" y="4051444"/>
                  </a:lnTo>
                  <a:close/>
                </a:path>
              </a:pathLst>
            </a:custGeom>
            <a:solidFill>
              <a:srgbClr val="39515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29909" cy="410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52887" y="2013068"/>
            <a:ext cx="6044346" cy="7333233"/>
            <a:chOff x="0" y="0"/>
            <a:chExt cx="5188077" cy="6294374"/>
          </a:xfrm>
        </p:grpSpPr>
        <p:sp>
          <p:nvSpPr>
            <p:cNvPr id="11" name="Freeform 11"/>
            <p:cNvSpPr/>
            <p:nvPr/>
          </p:nvSpPr>
          <p:spPr>
            <a:xfrm>
              <a:off x="40" y="0"/>
              <a:ext cx="5188037" cy="6294418"/>
            </a:xfrm>
            <a:custGeom>
              <a:avLst/>
              <a:gdLst/>
              <a:ahLst/>
              <a:cxnLst/>
              <a:rect l="l" t="t" r="r" b="b"/>
              <a:pathLst>
                <a:path w="5188037" h="6294418">
                  <a:moveTo>
                    <a:pt x="4895937" y="0"/>
                  </a:moveTo>
                  <a:cubicBezTo>
                    <a:pt x="5056592" y="0"/>
                    <a:pt x="5188037" y="131445"/>
                    <a:pt x="5188037" y="292100"/>
                  </a:cubicBezTo>
                  <a:lnTo>
                    <a:pt x="5188037" y="6057900"/>
                  </a:lnTo>
                  <a:cubicBezTo>
                    <a:pt x="5188037" y="6218555"/>
                    <a:pt x="5059640" y="6322060"/>
                    <a:pt x="4902668" y="6287897"/>
                  </a:cubicBezTo>
                  <a:lnTo>
                    <a:pt x="1565743" y="5561457"/>
                  </a:lnTo>
                  <a:cubicBezTo>
                    <a:pt x="1408771" y="5527294"/>
                    <a:pt x="1249132" y="5371592"/>
                    <a:pt x="1211159" y="5215509"/>
                  </a:cubicBezTo>
                  <a:lnTo>
                    <a:pt x="8088" y="283718"/>
                  </a:lnTo>
                  <a:cubicBezTo>
                    <a:pt x="-30012" y="127762"/>
                    <a:pt x="70191" y="0"/>
                    <a:pt x="230846" y="0"/>
                  </a:cubicBezTo>
                  <a:lnTo>
                    <a:pt x="4895937" y="0"/>
                  </a:lnTo>
                  <a:close/>
                </a:path>
              </a:pathLst>
            </a:custGeom>
            <a:blipFill>
              <a:blip r:embed="rId5"/>
              <a:stretch>
                <a:fillRect l="-83517" r="-20248"/>
              </a:stretch>
            </a:blipFill>
            <a:ln w="1143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043097" y="594873"/>
            <a:ext cx="1764021" cy="1764021"/>
          </a:xfrm>
          <a:custGeom>
            <a:avLst/>
            <a:gdLst/>
            <a:ahLst/>
            <a:cxnLst/>
            <a:rect l="l" t="t" r="r" b="b"/>
            <a:pathLst>
              <a:path w="1764021" h="1764021">
                <a:moveTo>
                  <a:pt x="0" y="0"/>
                </a:moveTo>
                <a:lnTo>
                  <a:pt x="1764021" y="0"/>
                </a:lnTo>
                <a:lnTo>
                  <a:pt x="1764021" y="1764021"/>
                </a:lnTo>
                <a:lnTo>
                  <a:pt x="0" y="1764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4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4734784" y="7997142"/>
            <a:ext cx="1014510" cy="1005922"/>
          </a:xfrm>
          <a:custGeom>
            <a:avLst/>
            <a:gdLst/>
            <a:ahLst/>
            <a:cxnLst/>
            <a:rect l="l" t="t" r="r" b="b"/>
            <a:pathLst>
              <a:path w="1014510" h="1005922">
                <a:moveTo>
                  <a:pt x="0" y="0"/>
                </a:moveTo>
                <a:lnTo>
                  <a:pt x="1014509" y="0"/>
                </a:lnTo>
                <a:lnTo>
                  <a:pt x="1014509" y="1005921"/>
                </a:lnTo>
                <a:lnTo>
                  <a:pt x="0" y="10059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106388" r="-10315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4" name="Group 14"/>
          <p:cNvGrpSpPr/>
          <p:nvPr/>
        </p:nvGrpSpPr>
        <p:grpSpPr>
          <a:xfrm rot="-852149">
            <a:off x="11856031" y="-2636696"/>
            <a:ext cx="538204" cy="8696949"/>
            <a:chOff x="0" y="0"/>
            <a:chExt cx="141749" cy="229055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1749" cy="2290554"/>
            </a:xfrm>
            <a:custGeom>
              <a:avLst/>
              <a:gdLst/>
              <a:ahLst/>
              <a:cxnLst/>
              <a:rect l="l" t="t" r="r" b="b"/>
              <a:pathLst>
                <a:path w="141749" h="2290554">
                  <a:moveTo>
                    <a:pt x="0" y="0"/>
                  </a:moveTo>
                  <a:lnTo>
                    <a:pt x="141749" y="0"/>
                  </a:lnTo>
                  <a:lnTo>
                    <a:pt x="141749" y="2290554"/>
                  </a:lnTo>
                  <a:lnTo>
                    <a:pt x="0" y="2290554"/>
                  </a:lnTo>
                  <a:close/>
                </a:path>
              </a:pathLst>
            </a:custGeom>
            <a:gradFill rotWithShape="1">
              <a:gsLst>
                <a:gs pos="0">
                  <a:srgbClr val="20989B">
                    <a:alpha val="100000"/>
                  </a:srgbClr>
                </a:gs>
                <a:gs pos="50000">
                  <a:srgbClr val="C3FEFF">
                    <a:alpha val="50500"/>
                  </a:srgbClr>
                </a:gs>
                <a:gs pos="100000">
                  <a:srgbClr val="F9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41749" cy="2347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852149">
            <a:off x="12777214" y="7288478"/>
            <a:ext cx="887655" cy="3836978"/>
            <a:chOff x="0" y="0"/>
            <a:chExt cx="233786" cy="10105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3786" cy="1010562"/>
            </a:xfrm>
            <a:custGeom>
              <a:avLst/>
              <a:gdLst/>
              <a:ahLst/>
              <a:cxnLst/>
              <a:rect l="l" t="t" r="r" b="b"/>
              <a:pathLst>
                <a:path w="233786" h="1010562">
                  <a:moveTo>
                    <a:pt x="0" y="0"/>
                  </a:moveTo>
                  <a:lnTo>
                    <a:pt x="233786" y="0"/>
                  </a:lnTo>
                  <a:lnTo>
                    <a:pt x="233786" y="1010562"/>
                  </a:lnTo>
                  <a:lnTo>
                    <a:pt x="0" y="1010562"/>
                  </a:lnTo>
                  <a:close/>
                </a:path>
              </a:pathLst>
            </a:custGeom>
            <a:gradFill rotWithShape="1">
              <a:gsLst>
                <a:gs pos="0">
                  <a:srgbClr val="F9FFFF">
                    <a:alpha val="0"/>
                  </a:srgbClr>
                </a:gs>
                <a:gs pos="50000">
                  <a:srgbClr val="C3FEFF">
                    <a:alpha val="50500"/>
                  </a:srgbClr>
                </a:gs>
                <a:gs pos="100000">
                  <a:srgbClr val="2098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233786" cy="1067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312808" y="3029445"/>
            <a:ext cx="9332732" cy="1944496"/>
            <a:chOff x="0" y="0"/>
            <a:chExt cx="1910571" cy="39807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0571" cy="398072"/>
            </a:xfrm>
            <a:custGeom>
              <a:avLst/>
              <a:gdLst/>
              <a:ahLst/>
              <a:cxnLst/>
              <a:rect l="l" t="t" r="r" b="b"/>
              <a:pathLst>
                <a:path w="1910571" h="398072">
                  <a:moveTo>
                    <a:pt x="1707371" y="0"/>
                  </a:moveTo>
                  <a:cubicBezTo>
                    <a:pt x="1819596" y="0"/>
                    <a:pt x="1910571" y="89111"/>
                    <a:pt x="1910571" y="199036"/>
                  </a:cubicBezTo>
                  <a:cubicBezTo>
                    <a:pt x="1910571" y="308960"/>
                    <a:pt x="1819596" y="398072"/>
                    <a:pt x="1707371" y="398072"/>
                  </a:cubicBezTo>
                  <a:lnTo>
                    <a:pt x="203200" y="398072"/>
                  </a:lnTo>
                  <a:cubicBezTo>
                    <a:pt x="90976" y="398072"/>
                    <a:pt x="0" y="308960"/>
                    <a:pt x="0" y="199036"/>
                  </a:cubicBezTo>
                  <a:cubicBezTo>
                    <a:pt x="0" y="891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515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910571" cy="4552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312808" y="5190057"/>
            <a:ext cx="9332732" cy="1669707"/>
            <a:chOff x="0" y="0"/>
            <a:chExt cx="1910571" cy="34181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10571" cy="341818"/>
            </a:xfrm>
            <a:custGeom>
              <a:avLst/>
              <a:gdLst/>
              <a:ahLst/>
              <a:cxnLst/>
              <a:rect l="l" t="t" r="r" b="b"/>
              <a:pathLst>
                <a:path w="1910571" h="341818">
                  <a:moveTo>
                    <a:pt x="1707371" y="0"/>
                  </a:moveTo>
                  <a:cubicBezTo>
                    <a:pt x="1819596" y="0"/>
                    <a:pt x="1910571" y="76519"/>
                    <a:pt x="1910571" y="170909"/>
                  </a:cubicBezTo>
                  <a:cubicBezTo>
                    <a:pt x="1910571" y="265299"/>
                    <a:pt x="1819596" y="341818"/>
                    <a:pt x="1707371" y="341818"/>
                  </a:cubicBezTo>
                  <a:lnTo>
                    <a:pt x="203200" y="341818"/>
                  </a:lnTo>
                  <a:cubicBezTo>
                    <a:pt x="90976" y="341818"/>
                    <a:pt x="0" y="265299"/>
                    <a:pt x="0" y="170909"/>
                  </a:cubicBezTo>
                  <a:cubicBezTo>
                    <a:pt x="0" y="7651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9515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910571" cy="398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23632" y="3029445"/>
            <a:ext cx="6620375" cy="1943114"/>
            <a:chOff x="0" y="0"/>
            <a:chExt cx="1355305" cy="39778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55305" cy="397789"/>
            </a:xfrm>
            <a:custGeom>
              <a:avLst/>
              <a:gdLst/>
              <a:ahLst/>
              <a:cxnLst/>
              <a:rect l="l" t="t" r="r" b="b"/>
              <a:pathLst>
                <a:path w="1355305" h="397789">
                  <a:moveTo>
                    <a:pt x="1152105" y="0"/>
                  </a:moveTo>
                  <a:cubicBezTo>
                    <a:pt x="1264329" y="0"/>
                    <a:pt x="1355305" y="89048"/>
                    <a:pt x="1355305" y="198894"/>
                  </a:cubicBezTo>
                  <a:cubicBezTo>
                    <a:pt x="1355305" y="308741"/>
                    <a:pt x="1264329" y="397789"/>
                    <a:pt x="1152105" y="397789"/>
                  </a:cubicBezTo>
                  <a:lnTo>
                    <a:pt x="203200" y="397789"/>
                  </a:lnTo>
                  <a:cubicBezTo>
                    <a:pt x="90976" y="397789"/>
                    <a:pt x="0" y="308741"/>
                    <a:pt x="0" y="198894"/>
                  </a:cubicBezTo>
                  <a:cubicBezTo>
                    <a:pt x="0" y="8904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09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1355305" cy="454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45989" y="5190057"/>
            <a:ext cx="6620375" cy="1669707"/>
            <a:chOff x="0" y="0"/>
            <a:chExt cx="1355305" cy="34181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55305" cy="341818"/>
            </a:xfrm>
            <a:custGeom>
              <a:avLst/>
              <a:gdLst/>
              <a:ahLst/>
              <a:cxnLst/>
              <a:rect l="l" t="t" r="r" b="b"/>
              <a:pathLst>
                <a:path w="1355305" h="341818">
                  <a:moveTo>
                    <a:pt x="1152105" y="0"/>
                  </a:moveTo>
                  <a:cubicBezTo>
                    <a:pt x="1264329" y="0"/>
                    <a:pt x="1355305" y="76519"/>
                    <a:pt x="1355305" y="170909"/>
                  </a:cubicBezTo>
                  <a:cubicBezTo>
                    <a:pt x="1355305" y="265299"/>
                    <a:pt x="1264329" y="341818"/>
                    <a:pt x="1152105" y="341818"/>
                  </a:cubicBezTo>
                  <a:lnTo>
                    <a:pt x="203200" y="341818"/>
                  </a:lnTo>
                  <a:cubicBezTo>
                    <a:pt x="90976" y="341818"/>
                    <a:pt x="0" y="265299"/>
                    <a:pt x="0" y="170909"/>
                  </a:cubicBezTo>
                  <a:cubicBezTo>
                    <a:pt x="0" y="7651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09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1355305" cy="398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533819" y="7031214"/>
            <a:ext cx="6620375" cy="1649864"/>
            <a:chOff x="0" y="0"/>
            <a:chExt cx="1355305" cy="33775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55305" cy="337756"/>
            </a:xfrm>
            <a:custGeom>
              <a:avLst/>
              <a:gdLst/>
              <a:ahLst/>
              <a:cxnLst/>
              <a:rect l="l" t="t" r="r" b="b"/>
              <a:pathLst>
                <a:path w="1355305" h="337756">
                  <a:moveTo>
                    <a:pt x="1152105" y="0"/>
                  </a:moveTo>
                  <a:cubicBezTo>
                    <a:pt x="1264329" y="0"/>
                    <a:pt x="1355305" y="75609"/>
                    <a:pt x="1355305" y="168878"/>
                  </a:cubicBezTo>
                  <a:cubicBezTo>
                    <a:pt x="1355305" y="262146"/>
                    <a:pt x="1264329" y="337756"/>
                    <a:pt x="1152105" y="337756"/>
                  </a:cubicBezTo>
                  <a:lnTo>
                    <a:pt x="203200" y="337756"/>
                  </a:lnTo>
                  <a:cubicBezTo>
                    <a:pt x="90976" y="337756"/>
                    <a:pt x="0" y="262146"/>
                    <a:pt x="0" y="168878"/>
                  </a:cubicBezTo>
                  <a:cubicBezTo>
                    <a:pt x="0" y="7560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09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1355305" cy="394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5400000">
            <a:off x="7778982" y="6096239"/>
            <a:ext cx="1607961" cy="3477911"/>
            <a:chOff x="0" y="0"/>
            <a:chExt cx="423496" cy="91599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23496" cy="915993"/>
            </a:xfrm>
            <a:custGeom>
              <a:avLst/>
              <a:gdLst/>
              <a:ahLst/>
              <a:cxnLst/>
              <a:rect l="l" t="t" r="r" b="b"/>
              <a:pathLst>
                <a:path w="423496" h="915993">
                  <a:moveTo>
                    <a:pt x="141242" y="896924"/>
                  </a:moveTo>
                  <a:cubicBezTo>
                    <a:pt x="162953" y="908438"/>
                    <a:pt x="187636" y="915993"/>
                    <a:pt x="211862" y="915993"/>
                  </a:cubicBezTo>
                  <a:cubicBezTo>
                    <a:pt x="236088" y="915993"/>
                    <a:pt x="259400" y="909516"/>
                    <a:pt x="280883" y="898002"/>
                  </a:cubicBezTo>
                  <a:cubicBezTo>
                    <a:pt x="281341" y="897643"/>
                    <a:pt x="281797" y="897643"/>
                    <a:pt x="282254" y="897284"/>
                  </a:cubicBezTo>
                  <a:cubicBezTo>
                    <a:pt x="362931" y="851228"/>
                    <a:pt x="422353" y="729614"/>
                    <a:pt x="423496" y="585199"/>
                  </a:cubicBezTo>
                  <a:lnTo>
                    <a:pt x="423496" y="0"/>
                  </a:lnTo>
                  <a:lnTo>
                    <a:pt x="0" y="0"/>
                  </a:lnTo>
                  <a:lnTo>
                    <a:pt x="0" y="584765"/>
                  </a:lnTo>
                  <a:cubicBezTo>
                    <a:pt x="1143" y="730333"/>
                    <a:pt x="59651" y="851948"/>
                    <a:pt x="141242" y="896924"/>
                  </a:cubicBezTo>
                  <a:close/>
                </a:path>
              </a:pathLst>
            </a:custGeom>
            <a:solidFill>
              <a:srgbClr val="39515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57150"/>
              <a:ext cx="423496" cy="8461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5523" y="9279626"/>
            <a:ext cx="10057768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Email your presentations to: </a:t>
            </a:r>
            <a:r>
              <a:rPr lang="en-US" sz="2400" b="1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  <a:hlinkClick r:id="rId10" tooltip="mailto:cie@vjim.edu.in"/>
              </a:rPr>
              <a:t>cie@vjim.edu.in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400" b="1" u="sng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  <a:hlinkClick r:id="rId10" tooltip="mailto:cie@vjim.edu.in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95431" y="4002983"/>
            <a:ext cx="5495205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concise overview of your entire business plan, capturing its essence and potential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99271" y="6040614"/>
            <a:ext cx="528752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Outline your strategy to reach customers and how you stand out from competitors.</a:t>
            </a:r>
          </a:p>
          <a:p>
            <a:pPr algn="l">
              <a:lnSpc>
                <a:spcPts val="2160"/>
              </a:lnSpc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6866365" y="4002983"/>
            <a:ext cx="6194476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Demonstrate your understanding of the market, including trends, size, and target segments.</a:t>
            </a:r>
          </a:p>
          <a:p>
            <a:pPr algn="ctr">
              <a:lnSpc>
                <a:spcPts val="2160"/>
              </a:lnSpc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6917416" y="5909845"/>
            <a:ext cx="519567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Detail how your business will function day-to-day, from production to delivery.</a:t>
            </a:r>
          </a:p>
          <a:p>
            <a:pPr algn="ctr">
              <a:lnSpc>
                <a:spcPts val="2160"/>
              </a:lnSpc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421188" y="168130"/>
            <a:ext cx="10376172" cy="239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5475" b="1" spc="-229">
                <a:solidFill>
                  <a:srgbClr val="39515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Key Elements for Your Winning Presentation</a:t>
            </a:r>
          </a:p>
          <a:p>
            <a:pPr algn="l">
              <a:lnSpc>
                <a:spcPts val="6187"/>
              </a:lnSpc>
            </a:pPr>
            <a:endParaRPr lang="en-US" sz="5475" b="1" spc="-229">
              <a:solidFill>
                <a:srgbClr val="39515A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556482" y="3277805"/>
            <a:ext cx="3999391" cy="952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3199" b="1" spc="-13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Executive Summary</a:t>
            </a:r>
          </a:p>
          <a:p>
            <a:pPr algn="ctr">
              <a:lnSpc>
                <a:spcPts val="3615"/>
              </a:lnSpc>
            </a:pPr>
            <a:endParaRPr lang="en-US" sz="3199" b="1" spc="-134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095431" y="5376572"/>
            <a:ext cx="5309883" cy="952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3199" b="1" spc="-13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Marketing &amp; Competition</a:t>
            </a:r>
          </a:p>
          <a:p>
            <a:pPr algn="ctr">
              <a:lnSpc>
                <a:spcPts val="3615"/>
              </a:lnSpc>
            </a:pPr>
            <a:endParaRPr lang="en-US" sz="3199" b="1" spc="-134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7617254" y="3277805"/>
            <a:ext cx="3999391" cy="952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3199" b="1" spc="-13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Industry Overview</a:t>
            </a:r>
          </a:p>
          <a:p>
            <a:pPr algn="ctr">
              <a:lnSpc>
                <a:spcPts val="3615"/>
              </a:lnSpc>
            </a:pPr>
            <a:endParaRPr lang="en-US" sz="3199" b="1" spc="-134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7250197" y="5376572"/>
            <a:ext cx="4929183" cy="952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3199" b="1" spc="-13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Operational Plan</a:t>
            </a:r>
          </a:p>
          <a:p>
            <a:pPr algn="ctr">
              <a:lnSpc>
                <a:spcPts val="3615"/>
              </a:lnSpc>
            </a:pPr>
            <a:endParaRPr lang="en-US" sz="3199" b="1" spc="-134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421188" y="2000034"/>
            <a:ext cx="11167503" cy="791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10"/>
              </a:lnSpc>
              <a:spcBef>
                <a:spcPct val="0"/>
              </a:spcBef>
            </a:pPr>
            <a:r>
              <a:rPr lang="en-US" sz="222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Craft a comprehensive presentation that covers these critical aspects of your business idea. A well-structured pitch will highlight your vision and strategy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993237" y="7259814"/>
            <a:ext cx="6819397" cy="96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3299" b="1" spc="-13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Financial  Plan</a:t>
            </a:r>
          </a:p>
          <a:p>
            <a:pPr algn="ctr">
              <a:lnSpc>
                <a:spcPts val="3615"/>
              </a:lnSpc>
            </a:pPr>
            <a:endParaRPr lang="en-US" sz="3299" b="1" spc="-138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4328159" y="7831314"/>
            <a:ext cx="5726932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 your financial projections, funding needs, and revenue model.</a:t>
            </a:r>
          </a:p>
          <a:p>
            <a:pPr algn="l">
              <a:lnSpc>
                <a:spcPts val="2160"/>
              </a:lnSpc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25523" y="8852528"/>
            <a:ext cx="11167503" cy="791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10"/>
              </a:lnSpc>
            </a:pPr>
            <a:r>
              <a:rPr lang="en-US" sz="222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For any queries, please contact our student coordinators.</a:t>
            </a:r>
          </a:p>
          <a:p>
            <a:pPr algn="just">
              <a:lnSpc>
                <a:spcPts val="3110"/>
              </a:lnSpc>
              <a:spcBef>
                <a:spcPct val="0"/>
              </a:spcBef>
            </a:pPr>
            <a:endParaRPr lang="en-US" sz="2222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62888">
            <a:off x="13988464" y="-3745921"/>
            <a:ext cx="5429187" cy="15382828"/>
            <a:chOff x="0" y="0"/>
            <a:chExt cx="1429909" cy="40514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9909" cy="4051444"/>
            </a:xfrm>
            <a:custGeom>
              <a:avLst/>
              <a:gdLst/>
              <a:ahLst/>
              <a:cxnLst/>
              <a:rect l="l" t="t" r="r" b="b"/>
              <a:pathLst>
                <a:path w="1429909" h="4051444">
                  <a:moveTo>
                    <a:pt x="0" y="0"/>
                  </a:moveTo>
                  <a:lnTo>
                    <a:pt x="1429909" y="0"/>
                  </a:lnTo>
                  <a:lnTo>
                    <a:pt x="1429909" y="4051444"/>
                  </a:lnTo>
                  <a:lnTo>
                    <a:pt x="0" y="4051444"/>
                  </a:lnTo>
                  <a:close/>
                </a:path>
              </a:pathLst>
            </a:custGeom>
            <a:solidFill>
              <a:srgbClr val="209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29909" cy="410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6270710" flipV="1">
            <a:off x="10806077" y="4649456"/>
            <a:ext cx="13353097" cy="404258"/>
          </a:xfrm>
          <a:custGeom>
            <a:avLst/>
            <a:gdLst/>
            <a:ahLst/>
            <a:cxnLst/>
            <a:rect l="l" t="t" r="r" b="b"/>
            <a:pathLst>
              <a:path w="13353097" h="404258">
                <a:moveTo>
                  <a:pt x="0" y="404258"/>
                </a:moveTo>
                <a:lnTo>
                  <a:pt x="13353096" y="404258"/>
                </a:lnTo>
                <a:lnTo>
                  <a:pt x="13353096" y="0"/>
                </a:lnTo>
                <a:lnTo>
                  <a:pt x="0" y="0"/>
                </a:lnTo>
                <a:lnTo>
                  <a:pt x="0" y="404258"/>
                </a:lnTo>
                <a:close/>
              </a:path>
            </a:pathLst>
          </a:custGeom>
          <a:blipFill>
            <a:blip r:embed="rId2"/>
            <a:stretch>
              <a:fillRect t="-184339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 rot="-862888">
            <a:off x="17439238" y="-3745921"/>
            <a:ext cx="5429187" cy="15382828"/>
            <a:chOff x="0" y="0"/>
            <a:chExt cx="1429909" cy="40514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29909" cy="4051444"/>
            </a:xfrm>
            <a:custGeom>
              <a:avLst/>
              <a:gdLst/>
              <a:ahLst/>
              <a:cxnLst/>
              <a:rect l="l" t="t" r="r" b="b"/>
              <a:pathLst>
                <a:path w="1429909" h="4051444">
                  <a:moveTo>
                    <a:pt x="0" y="0"/>
                  </a:moveTo>
                  <a:lnTo>
                    <a:pt x="1429909" y="0"/>
                  </a:lnTo>
                  <a:lnTo>
                    <a:pt x="1429909" y="4051444"/>
                  </a:lnTo>
                  <a:lnTo>
                    <a:pt x="0" y="4051444"/>
                  </a:lnTo>
                  <a:close/>
                </a:path>
              </a:pathLst>
            </a:custGeom>
            <a:solidFill>
              <a:srgbClr val="39515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429909" cy="4108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852149">
            <a:off x="12852248" y="-1835184"/>
            <a:ext cx="887655" cy="5727768"/>
            <a:chOff x="0" y="0"/>
            <a:chExt cx="233786" cy="15085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3786" cy="1508548"/>
            </a:xfrm>
            <a:custGeom>
              <a:avLst/>
              <a:gdLst/>
              <a:ahLst/>
              <a:cxnLst/>
              <a:rect l="l" t="t" r="r" b="b"/>
              <a:pathLst>
                <a:path w="233786" h="1508548">
                  <a:moveTo>
                    <a:pt x="0" y="0"/>
                  </a:moveTo>
                  <a:lnTo>
                    <a:pt x="233786" y="0"/>
                  </a:lnTo>
                  <a:lnTo>
                    <a:pt x="233786" y="1508548"/>
                  </a:lnTo>
                  <a:lnTo>
                    <a:pt x="0" y="1508548"/>
                  </a:lnTo>
                  <a:close/>
                </a:path>
              </a:pathLst>
            </a:custGeom>
            <a:gradFill rotWithShape="1">
              <a:gsLst>
                <a:gs pos="0">
                  <a:srgbClr val="20989B">
                    <a:alpha val="100000"/>
                  </a:srgbClr>
                </a:gs>
                <a:gs pos="50000">
                  <a:srgbClr val="C3FEFF">
                    <a:alpha val="50500"/>
                  </a:srgbClr>
                </a:gs>
                <a:gs pos="100000">
                  <a:srgbClr val="F9FFFF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33786" cy="1565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729298" y="1575076"/>
            <a:ext cx="8463169" cy="8447782"/>
          </a:xfrm>
          <a:custGeom>
            <a:avLst/>
            <a:gdLst/>
            <a:ahLst/>
            <a:cxnLst/>
            <a:rect l="l" t="t" r="r" b="b"/>
            <a:pathLst>
              <a:path w="8463169" h="8447782">
                <a:moveTo>
                  <a:pt x="0" y="0"/>
                </a:moveTo>
                <a:lnTo>
                  <a:pt x="8463169" y="0"/>
                </a:lnTo>
                <a:lnTo>
                  <a:pt x="8463169" y="8447782"/>
                </a:lnTo>
                <a:lnTo>
                  <a:pt x="0" y="8447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3343206" y="1964406"/>
            <a:ext cx="7235354" cy="723535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9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703057" y="8614341"/>
            <a:ext cx="779568" cy="772969"/>
          </a:xfrm>
          <a:custGeom>
            <a:avLst/>
            <a:gdLst/>
            <a:ahLst/>
            <a:cxnLst/>
            <a:rect l="l" t="t" r="r" b="b"/>
            <a:pathLst>
              <a:path w="779568" h="772969">
                <a:moveTo>
                  <a:pt x="0" y="0"/>
                </a:moveTo>
                <a:lnTo>
                  <a:pt x="779568" y="0"/>
                </a:lnTo>
                <a:lnTo>
                  <a:pt x="779568" y="772968"/>
                </a:lnTo>
                <a:lnTo>
                  <a:pt x="0" y="772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06388" r="-10315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16040183" y="601179"/>
            <a:ext cx="1442442" cy="1442442"/>
          </a:xfrm>
          <a:custGeom>
            <a:avLst/>
            <a:gdLst/>
            <a:ahLst/>
            <a:cxnLst/>
            <a:rect l="l" t="t" r="r" b="b"/>
            <a:pathLst>
              <a:path w="1442442" h="1442442">
                <a:moveTo>
                  <a:pt x="0" y="0"/>
                </a:moveTo>
                <a:lnTo>
                  <a:pt x="1442442" y="0"/>
                </a:lnTo>
                <a:lnTo>
                  <a:pt x="1442442" y="1442442"/>
                </a:lnTo>
                <a:lnTo>
                  <a:pt x="0" y="1442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4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783716" y="2043621"/>
            <a:ext cx="12354332" cy="6964755"/>
          </a:xfrm>
          <a:custGeom>
            <a:avLst/>
            <a:gdLst/>
            <a:ahLst/>
            <a:cxnLst/>
            <a:rect l="l" t="t" r="r" b="b"/>
            <a:pathLst>
              <a:path w="12354332" h="6964755">
                <a:moveTo>
                  <a:pt x="0" y="0"/>
                </a:moveTo>
                <a:lnTo>
                  <a:pt x="12354333" y="0"/>
                </a:lnTo>
                <a:lnTo>
                  <a:pt x="12354333" y="6964755"/>
                </a:lnTo>
                <a:lnTo>
                  <a:pt x="0" y="69647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329851" y="504767"/>
            <a:ext cx="15011483" cy="203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9"/>
              </a:lnSpc>
            </a:pPr>
            <a:r>
              <a:rPr lang="en-US" sz="6300" b="1" spc="-264">
                <a:solidFill>
                  <a:srgbClr val="39515A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The Anatomy of a Business Idea</a:t>
            </a:r>
          </a:p>
          <a:p>
            <a:pPr algn="l">
              <a:lnSpc>
                <a:spcPts val="8474"/>
              </a:lnSpc>
            </a:pPr>
            <a:endParaRPr lang="en-US" sz="6300" b="1" spc="-264">
              <a:solidFill>
                <a:srgbClr val="39515A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601060" y="2931413"/>
            <a:ext cx="4537370" cy="60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Start plan and launch date</a:t>
            </a:r>
          </a:p>
          <a:p>
            <a:pPr algn="ctr">
              <a:lnSpc>
                <a:spcPts val="2340"/>
              </a:lnSpc>
            </a:pPr>
            <a:endParaRPr lang="en-US"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601060" y="2620072"/>
            <a:ext cx="2268685" cy="63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1"/>
              </a:lnSpc>
            </a:pPr>
            <a:r>
              <a:rPr lang="en-US" sz="19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When</a:t>
            </a:r>
          </a:p>
          <a:p>
            <a:pPr algn="ctr">
              <a:lnSpc>
                <a:spcPts val="2340"/>
              </a:lnSpc>
            </a:pPr>
            <a:endParaRPr lang="en-US" sz="19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496340" y="8071569"/>
            <a:ext cx="2478126" cy="33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6"/>
              </a:lnSpc>
            </a:pPr>
            <a:r>
              <a:rPr lang="en-US" sz="196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01060" y="8492958"/>
            <a:ext cx="4537370" cy="60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Founder and target buyer</a:t>
            </a:r>
          </a:p>
          <a:p>
            <a:pPr algn="ctr">
              <a:lnSpc>
                <a:spcPts val="2340"/>
              </a:lnSpc>
            </a:pPr>
            <a:endParaRPr lang="en-US"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814538" y="2606324"/>
            <a:ext cx="2268685" cy="63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1"/>
              </a:lnSpc>
            </a:pPr>
            <a:r>
              <a:rPr lang="en-US" sz="19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</a:t>
            </a:r>
          </a:p>
          <a:p>
            <a:pPr algn="ctr">
              <a:lnSpc>
                <a:spcPts val="2340"/>
              </a:lnSpc>
            </a:pPr>
            <a:endParaRPr lang="en-US" sz="197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-454147" y="2931413"/>
            <a:ext cx="4537370" cy="60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problem and solution</a:t>
            </a:r>
          </a:p>
          <a:p>
            <a:pPr algn="ctr">
              <a:lnSpc>
                <a:spcPts val="2340"/>
              </a:lnSpc>
            </a:pPr>
            <a:endParaRPr lang="en-US"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814538" y="8071569"/>
            <a:ext cx="2268685" cy="336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1"/>
              </a:lnSpc>
            </a:pPr>
            <a:r>
              <a:rPr lang="en-US" sz="19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-195678" y="8370400"/>
            <a:ext cx="4537370" cy="60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Goals and purpose</a:t>
            </a:r>
          </a:p>
          <a:p>
            <a:pPr algn="ctr">
              <a:lnSpc>
                <a:spcPts val="2340"/>
              </a:lnSpc>
            </a:pPr>
            <a:endParaRPr lang="en-US"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736</Words>
  <Application>Microsoft Office PowerPoint</Application>
  <PresentationFormat>Custom</PresentationFormat>
  <Paragraphs>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Poppins Bold</vt:lpstr>
      <vt:lpstr>Poppins Semi-Bold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Teal And Grey Modern Professional Finnacial Report Presentation</dc:title>
  <cp:lastModifiedBy>Gandhe Anusree</cp:lastModifiedBy>
  <cp:revision>3</cp:revision>
  <dcterms:created xsi:type="dcterms:W3CDTF">2006-08-16T00:00:00Z</dcterms:created>
  <dcterms:modified xsi:type="dcterms:W3CDTF">2026-02-03T14:47:48Z</dcterms:modified>
  <dc:identifier>DAHALL2kYbw</dc:identifier>
</cp:coreProperties>
</file>